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1"/>
  </p:notesMasterIdLst>
  <p:sldIdLst>
    <p:sldId id="256" r:id="rId2"/>
    <p:sldId id="279" r:id="rId3"/>
    <p:sldId id="280" r:id="rId4"/>
    <p:sldId id="281" r:id="rId5"/>
    <p:sldId id="282" r:id="rId6"/>
    <p:sldId id="283" r:id="rId7"/>
    <p:sldId id="261" r:id="rId8"/>
    <p:sldId id="284" r:id="rId9"/>
    <p:sldId id="293" r:id="rId10"/>
    <p:sldId id="285" r:id="rId11"/>
    <p:sldId id="286" r:id="rId12"/>
    <p:sldId id="262" r:id="rId13"/>
    <p:sldId id="263" r:id="rId14"/>
    <p:sldId id="264" r:id="rId15"/>
    <p:sldId id="266" r:id="rId16"/>
    <p:sldId id="265" r:id="rId17"/>
    <p:sldId id="269" r:id="rId18"/>
    <p:sldId id="268" r:id="rId19"/>
    <p:sldId id="270" r:id="rId20"/>
    <p:sldId id="272" r:id="rId21"/>
    <p:sldId id="273" r:id="rId22"/>
    <p:sldId id="274" r:id="rId23"/>
    <p:sldId id="275" r:id="rId24"/>
    <p:sldId id="289" r:id="rId25"/>
    <p:sldId id="290" r:id="rId26"/>
    <p:sldId id="291" r:id="rId27"/>
    <p:sldId id="277" r:id="rId28"/>
    <p:sldId id="292" r:id="rId29"/>
    <p:sldId id="27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912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24.wmf"/><Relationship Id="rId4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e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15.wmf"/><Relationship Id="rId1" Type="http://schemas.openxmlformats.org/officeDocument/2006/relationships/image" Target="../media/image25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6.wmf"/><Relationship Id="rId1" Type="http://schemas.openxmlformats.org/officeDocument/2006/relationships/image" Target="../media/image31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C0687-D9F8-4F2B-A64B-E4AA8FC5EE5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0629C-FE08-4277-A11E-CC36889BB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50629C-FE08-4277-A11E-CC36889BB0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A44EF1-5F21-451F-8E81-F27C4A393C1E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F328AF-FDAB-42FA-AEAF-6AFC7BD50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4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5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package" Target="../embeddings/Microsoft_Office_Excel_Worksheet3.xlsx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61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9239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Lipschitz</a:t>
            </a:r>
            <a:r>
              <a:rPr lang="en-US" dirty="0" smtClean="0"/>
              <a:t> functions, proper colorings and </a:t>
            </a:r>
            <a:r>
              <a:rPr lang="en-US" dirty="0" err="1" smtClean="0"/>
              <a:t>cutsets</a:t>
            </a:r>
            <a:r>
              <a:rPr lang="en-US" dirty="0" smtClean="0"/>
              <a:t> in high dimensions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29496"/>
            <a:ext cx="7772400" cy="119970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/>
              <a:t>2.6.2011 BIRS</a:t>
            </a:r>
            <a:endParaRPr lang="en-US" dirty="0" smtClean="0"/>
          </a:p>
          <a:p>
            <a:pPr algn="l"/>
            <a:r>
              <a:rPr lang="en-US" dirty="0" smtClean="0"/>
              <a:t>Ron </a:t>
            </a:r>
            <a:r>
              <a:rPr lang="en-US" dirty="0" err="1" smtClean="0"/>
              <a:t>Peled</a:t>
            </a:r>
            <a:r>
              <a:rPr lang="en-US" dirty="0" smtClean="0"/>
              <a:t> (Tel Aviv University)</a:t>
            </a:r>
          </a:p>
          <a:p>
            <a:pPr algn="l"/>
            <a:r>
              <a:rPr lang="en-US" dirty="0" smtClean="0"/>
              <a:t>Portions joint with </a:t>
            </a:r>
            <a:r>
              <a:rPr lang="en-US" dirty="0" err="1" smtClean="0"/>
              <a:t>Ohad</a:t>
            </a:r>
            <a:r>
              <a:rPr lang="en-US" dirty="0" smtClean="0"/>
              <a:t> N. </a:t>
            </a:r>
            <a:r>
              <a:rPr lang="en-US" dirty="0" err="1" smtClean="0"/>
              <a:t>Feldheim</a:t>
            </a:r>
            <a:r>
              <a:rPr lang="en-US" dirty="0"/>
              <a:t> </a:t>
            </a:r>
            <a:r>
              <a:rPr lang="en-US" dirty="0" smtClean="0"/>
              <a:t>(Tel Aviv University)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d_3d_100_4col_colorbar_below.png"/>
          <p:cNvPicPr>
            <a:picLocks noGrp="1" noChangeAspect="1"/>
          </p:cNvPicPr>
          <p:nvPr>
            <p:ph idx="1"/>
          </p:nvPr>
        </p:nvPicPr>
        <p:blipFill>
          <a:blip r:embed="rId2"/>
          <a:srcRect l="14723" t="23571" r="12371" b="19186"/>
          <a:stretch>
            <a:fillRect/>
          </a:stretch>
        </p:blipFill>
        <p:spPr>
          <a:xfrm>
            <a:off x="381000" y="1295400"/>
            <a:ext cx="8337177" cy="4572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and 3-dimensional homomorphism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Rigidity of 3-dimensional homomorphism function</a:t>
            </a:r>
            <a:endParaRPr lang="en-US" dirty="0"/>
          </a:p>
        </p:txBody>
      </p:sp>
      <p:pic>
        <p:nvPicPr>
          <p:cNvPr id="4" name="Content Placeholder 3" descr="2d_3d_100_4col_colorbar_below.png"/>
          <p:cNvPicPr>
            <a:picLocks noGrp="1" noChangeAspect="1"/>
          </p:cNvPicPr>
          <p:nvPr>
            <p:ph idx="1"/>
          </p:nvPr>
        </p:nvPicPr>
        <p:blipFill>
          <a:blip r:embed="rId2"/>
          <a:srcRect l="56287" t="36876" r="21875" b="35184"/>
          <a:stretch>
            <a:fillRect/>
          </a:stretch>
        </p:blipFill>
        <p:spPr>
          <a:xfrm>
            <a:off x="3657600" y="1457528"/>
            <a:ext cx="5105400" cy="4562272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47800"/>
            <a:ext cx="2971800" cy="4525963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Equals 0 (Green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the picture) on nearly all of the even sub-lattice (when t</a:t>
            </a:r>
            <a:r>
              <a:rPr lang="en-US" sz="2700" baseline="0" dirty="0" smtClean="0"/>
              <a:t>he</a:t>
            </a:r>
            <a:r>
              <a:rPr lang="en-US" sz="2700" dirty="0" smtClean="0"/>
              <a:t> boundary values are 0 on even boundary vertices).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Obtain 2 values for 1-Lipschitz functions (M=1 case).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Given a box            , uniformly sample a </a:t>
            </a:r>
            <a:r>
              <a:rPr lang="en-US" dirty="0" smtClean="0">
                <a:solidFill>
                  <a:srgbClr val="CC00FF"/>
                </a:solidFill>
              </a:rPr>
              <a:t>proper q-coloring </a:t>
            </a:r>
            <a:r>
              <a:rPr lang="en-US" dirty="0" smtClean="0"/>
              <a:t>of    .</a:t>
            </a:r>
          </a:p>
          <a:p>
            <a:r>
              <a:rPr lang="en-US" dirty="0" smtClean="0"/>
              <a:t>How does this coloring look? Does it have </a:t>
            </a:r>
            <a:r>
              <a:rPr lang="en-US" dirty="0" smtClean="0">
                <a:solidFill>
                  <a:srgbClr val="CC00FF"/>
                </a:solidFill>
              </a:rPr>
              <a:t>long-range order</a:t>
            </a:r>
            <a:r>
              <a:rPr lang="en-US" dirty="0" smtClean="0"/>
              <a:t>? Are there multiple Gibbs measures as             ?</a:t>
            </a:r>
          </a:p>
          <a:p>
            <a:r>
              <a:rPr lang="en-US" dirty="0" smtClean="0"/>
              <a:t>Predicted interplay between d and q as follows:</a:t>
            </a:r>
          </a:p>
          <a:p>
            <a:r>
              <a:rPr lang="en-US" dirty="0" smtClean="0">
                <a:solidFill>
                  <a:srgbClr val="CC00FF"/>
                </a:solidFill>
              </a:rPr>
              <a:t>No structure </a:t>
            </a:r>
            <a:r>
              <a:rPr lang="en-US" dirty="0" smtClean="0"/>
              <a:t>when q is large compared to d – a unique Gibbs measure. Proven when q≥11d/3 (</a:t>
            </a:r>
            <a:r>
              <a:rPr lang="en-US" dirty="0" err="1" smtClean="0"/>
              <a:t>Vigoda</a:t>
            </a:r>
            <a:r>
              <a:rPr lang="en-US" dirty="0" smtClean="0"/>
              <a:t> 00).</a:t>
            </a:r>
          </a:p>
          <a:p>
            <a:r>
              <a:rPr lang="en-US" dirty="0" smtClean="0">
                <a:solidFill>
                  <a:srgbClr val="CC00FF"/>
                </a:solidFill>
              </a:rPr>
              <a:t>Rigidity</a:t>
            </a:r>
            <a:r>
              <a:rPr lang="en-US" dirty="0" smtClean="0"/>
              <a:t> when d is large compared to q – most colorings use only about half of the colors on the even sub-lattice and about half of the colors on the odd sub-lattice. Little </a:t>
            </a:r>
            <a:r>
              <a:rPr lang="en-US" smtClean="0"/>
              <a:t>is proven </a:t>
            </a:r>
            <a:r>
              <a:rPr lang="en-US" dirty="0" smtClean="0"/>
              <a:t>about this regime.</a:t>
            </a:r>
          </a:p>
          <a:p>
            <a:r>
              <a:rPr lang="en-US" dirty="0" smtClean="0"/>
              <a:t>Proper q-colorings are the same as the </a:t>
            </a:r>
            <a:r>
              <a:rPr lang="en-US" dirty="0" smtClean="0">
                <a:solidFill>
                  <a:srgbClr val="CC00FF"/>
                </a:solidFill>
              </a:rPr>
              <a:t>anti-ferromagnetic q-state Potts model</a:t>
            </a:r>
            <a:r>
              <a:rPr lang="en-US" dirty="0" smtClean="0"/>
              <a:t> at zero temperature.</a:t>
            </a:r>
            <a:br>
              <a:rPr lang="en-US" dirty="0" smtClean="0"/>
            </a:br>
            <a:r>
              <a:rPr lang="en-US" dirty="0" smtClean="0"/>
              <a:t>Transition from above behavior to unique Gibbs measure as temperature increases.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colorings of Z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66108" y="1094508"/>
          <a:ext cx="1027682" cy="447964"/>
        </p:xfrm>
        <a:graphic>
          <a:graphicData uri="http://schemas.openxmlformats.org/presentationml/2006/ole">
            <p:oleObj spid="_x0000_s38914" name="Equation" r:id="rId3" imgW="495000" imgH="215640" progId="Equation.3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209964" y="1410856"/>
          <a:ext cx="317500" cy="344488"/>
        </p:xfrm>
        <a:graphic>
          <a:graphicData uri="http://schemas.openxmlformats.org/presentationml/2006/ole">
            <p:oleObj spid="_x0000_s38915" name="Equation" r:id="rId4" imgW="152280" imgH="16488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6696364" y="1990436"/>
          <a:ext cx="1108075" cy="331503"/>
        </p:xfrm>
        <a:graphic>
          <a:graphicData uri="http://schemas.openxmlformats.org/presentationml/2006/ole">
            <p:oleObj spid="_x0000_s38916" name="Equation" r:id="rId5" imgW="533160" imgH="203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72728" y="304800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Normalized homomorphism height functions: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dirty="0" smtClean="0">
                <a:solidFill>
                  <a:srgbClr val="CC00FF"/>
                </a:solidFill>
              </a:rPr>
              <a:t>in </a:t>
            </a:r>
            <a:r>
              <a:rPr lang="en-US" dirty="0" err="1" smtClean="0">
                <a:solidFill>
                  <a:srgbClr val="CC00FF"/>
                </a:solidFill>
              </a:rPr>
              <a:t>bijection</a:t>
            </a:r>
            <a:r>
              <a:rPr lang="en-US" i="1" dirty="0" smtClean="0"/>
              <a:t> </a:t>
            </a:r>
            <a:r>
              <a:rPr lang="en-US" dirty="0" smtClean="0"/>
              <a:t>with proper 3-colorings taking the color zero at the origin.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bijection</a:t>
            </a:r>
            <a:r>
              <a:rPr lang="en-US" dirty="0" smtClean="0"/>
              <a:t> is given simply by f    </a:t>
            </a:r>
            <a:r>
              <a:rPr lang="en-US" dirty="0" err="1" smtClean="0"/>
              <a:t>f</a:t>
            </a:r>
            <a:r>
              <a:rPr lang="en-US" dirty="0" smtClean="0"/>
              <a:t> mod 3.</a:t>
            </a:r>
          </a:p>
          <a:p>
            <a:r>
              <a:rPr lang="en-US" dirty="0" smtClean="0"/>
              <a:t>Works also for               when    is a box in    .</a:t>
            </a:r>
          </a:p>
          <a:p>
            <a:r>
              <a:rPr lang="en-US" dirty="0" smtClean="0"/>
              <a:t>Does </a:t>
            </a:r>
            <a:r>
              <a:rPr lang="en-US" dirty="0" smtClean="0">
                <a:solidFill>
                  <a:srgbClr val="CC00FF"/>
                </a:solidFill>
              </a:rPr>
              <a:t>not</a:t>
            </a:r>
            <a:r>
              <a:rPr lang="en-US" dirty="0" smtClean="0"/>
              <a:t> work when           is a </a:t>
            </a:r>
            <a:r>
              <a:rPr lang="en-US" dirty="0" smtClean="0">
                <a:solidFill>
                  <a:srgbClr val="CC00FF"/>
                </a:solidFill>
              </a:rPr>
              <a:t>torus</a:t>
            </a:r>
            <a:r>
              <a:rPr lang="en-US" dirty="0" smtClean="0"/>
              <a:t> due to existence of non-trivial cycles (there exist 3-colorings on      which are not modulo 3 of </a:t>
            </a:r>
            <a:r>
              <a:rPr lang="en-US" dirty="0" err="1" smtClean="0"/>
              <a:t>homomorphisms</a:t>
            </a:r>
            <a:r>
              <a:rPr lang="en-US" dirty="0" smtClean="0"/>
              <a:t>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Homomorphisms</a:t>
            </a:r>
            <a:r>
              <a:rPr lang="en-US" dirty="0" smtClean="0"/>
              <a:t> ↔ 3-colorings</a:t>
            </a:r>
            <a:endParaRPr lang="en-US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14400" y="1607124"/>
          <a:ext cx="6934200" cy="558800"/>
        </p:xfrm>
        <a:graphic>
          <a:graphicData uri="http://schemas.openxmlformats.org/presentationml/2006/ole">
            <p:oleObj spid="_x0000_s39938" name="Equation" r:id="rId3" imgW="2869920" imgH="253800" progId="Equation.3">
              <p:embed/>
            </p:oleObj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3352800" y="3389744"/>
          <a:ext cx="1482725" cy="414338"/>
        </p:xfrm>
        <a:graphic>
          <a:graphicData uri="http://schemas.openxmlformats.org/presentationml/2006/ole">
            <p:oleObj spid="_x0000_s39940" name="Equation" r:id="rId4" imgW="634680" imgH="177480" progId="Equation.3">
              <p:embed/>
            </p:oleObj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5791200" y="3389744"/>
          <a:ext cx="385762" cy="398463"/>
        </p:xfrm>
        <a:graphic>
          <a:graphicData uri="http://schemas.openxmlformats.org/presentationml/2006/ole">
            <p:oleObj spid="_x0000_s39941" name="Equation" r:id="rId5" imgW="164880" imgH="164880" progId="Equation.3">
              <p:embed/>
            </p:oleObj>
          </a:graphicData>
        </a:graphic>
      </p:graphicFrame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8001000" y="3352800"/>
          <a:ext cx="474663" cy="424441"/>
        </p:xfrm>
        <a:graphic>
          <a:graphicData uri="http://schemas.openxmlformats.org/presentationml/2006/ole">
            <p:oleObj spid="_x0000_s39943" name="Equation" r:id="rId6" imgW="203040" imgH="190440" progId="Equation.3">
              <p:embed/>
            </p:oleObj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6386513" y="2967327"/>
          <a:ext cx="473075" cy="355600"/>
        </p:xfrm>
        <a:graphic>
          <a:graphicData uri="http://schemas.openxmlformats.org/presentationml/2006/ole">
            <p:oleObj spid="_x0000_s39944" name="Equation" r:id="rId7" imgW="203040" imgH="152280" progId="Equation.3">
              <p:embed/>
            </p:oleObj>
          </a:graphicData>
        </a:graphic>
      </p:graphicFrame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4343400" y="3789216"/>
          <a:ext cx="1098550" cy="550863"/>
        </p:xfrm>
        <a:graphic>
          <a:graphicData uri="http://schemas.openxmlformats.org/presentationml/2006/ole">
            <p:oleObj spid="_x0000_s39945" name="Equation" r:id="rId8" imgW="469800" imgH="228600" progId="Equation.3">
              <p:embed/>
            </p:oleObj>
          </a:graphicData>
        </a:graphic>
      </p:graphicFrame>
      <p:graphicFrame>
        <p:nvGraphicFramePr>
          <p:cNvPr id="39947" name="Object 11"/>
          <p:cNvGraphicFramePr>
            <a:graphicFrameLocks noChangeAspect="1"/>
          </p:cNvGraphicFramePr>
          <p:nvPr/>
        </p:nvGraphicFramePr>
        <p:xfrm>
          <a:off x="3048000" y="4610967"/>
          <a:ext cx="474663" cy="550863"/>
        </p:xfrm>
        <a:graphic>
          <a:graphicData uri="http://schemas.openxmlformats.org/presentationml/2006/ole">
            <p:oleObj spid="_x0000_s39947" name="Equation" r:id="rId9" imgW="203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Theorem(P.):      such that if         and f is a uniformly sampled homomorphism function on  then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boundary values for the above theorem are fixing f to be 0 on an arbitrary subset of     .</a:t>
            </a:r>
          </a:p>
          <a:p>
            <a:r>
              <a:rPr lang="en-US" dirty="0" smtClean="0"/>
              <a:t>Matching </a:t>
            </a:r>
            <a:r>
              <a:rPr lang="en-US" dirty="0" smtClean="0">
                <a:solidFill>
                  <a:srgbClr val="CC00FF"/>
                </a:solidFill>
              </a:rPr>
              <a:t>lower bound on maximum </a:t>
            </a:r>
            <a:r>
              <a:rPr lang="en-US" dirty="0" smtClean="0"/>
              <a:t>follows from results of BYY in the case of a one-point boundary condition.</a:t>
            </a:r>
          </a:p>
          <a:p>
            <a:r>
              <a:rPr lang="en-US" dirty="0" smtClean="0"/>
              <a:t>The results extend to 1-Lipschitz functions via a </a:t>
            </a:r>
            <a:r>
              <a:rPr lang="en-US" dirty="0" err="1" smtClean="0">
                <a:solidFill>
                  <a:srgbClr val="CC00FF"/>
                </a:solidFill>
              </a:rPr>
              <a:t>bijection</a:t>
            </a:r>
            <a:r>
              <a:rPr lang="en-US" dirty="0" smtClean="0">
                <a:solidFill>
                  <a:srgbClr val="CC00FF"/>
                </a:solidFill>
              </a:rPr>
              <a:t> of </a:t>
            </a:r>
            <a:r>
              <a:rPr lang="en-US" dirty="0" err="1" smtClean="0">
                <a:solidFill>
                  <a:srgbClr val="CC00FF"/>
                </a:solidFill>
              </a:rPr>
              <a:t>Yadin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results (I) - fluctuations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32543" y="1189180"/>
          <a:ext cx="552255" cy="473361"/>
        </p:xfrm>
        <a:graphic>
          <a:graphicData uri="http://schemas.openxmlformats.org/presentationml/2006/ole">
            <p:oleObj spid="_x0000_s40962" name="Equation" r:id="rId3" imgW="266400" imgH="228600" progId="Equation.3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5255488" y="1191492"/>
          <a:ext cx="841375" cy="473075"/>
        </p:xfrm>
        <a:graphic>
          <a:graphicData uri="http://schemas.openxmlformats.org/presentationml/2006/ole">
            <p:oleObj spid="_x0000_s40963" name="Equation" r:id="rId4" imgW="406080" imgH="228600" progId="Equation.3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8250384" y="1503216"/>
          <a:ext cx="420688" cy="473075"/>
        </p:xfrm>
        <a:graphic>
          <a:graphicData uri="http://schemas.openxmlformats.org/presentationml/2006/ole">
            <p:oleObj spid="_x0000_s40964" name="Equation" r:id="rId5" imgW="203040" imgH="228600" progId="Equation.3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1670339" y="1941513"/>
          <a:ext cx="7108825" cy="1077912"/>
        </p:xfrm>
        <a:graphic>
          <a:graphicData uri="http://schemas.openxmlformats.org/presentationml/2006/ole">
            <p:oleObj spid="_x0000_s40965" name="Equation" r:id="rId6" imgW="3403440" imgH="507960" progId="Equation.3">
              <p:embed/>
            </p:oleObj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7153564" y="3228108"/>
          <a:ext cx="474662" cy="550862"/>
        </p:xfrm>
        <a:graphic>
          <a:graphicData uri="http://schemas.openxmlformats.org/presentationml/2006/ole">
            <p:oleObj spid="_x0000_s40966" name="Equation" r:id="rId7" imgW="203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level set of f is a (minimal) set of edges separating the boundary set from a point and having 0’s on one side and 1’s on the other.</a:t>
            </a:r>
          </a:p>
          <a:p>
            <a:r>
              <a:rPr lang="en-US" dirty="0" smtClean="0"/>
              <a:t>Main Theorem(P., P. &amp; </a:t>
            </a:r>
            <a:r>
              <a:rPr lang="en-US" dirty="0" err="1" smtClean="0"/>
              <a:t>Feldheim</a:t>
            </a:r>
            <a:r>
              <a:rPr lang="en-US" dirty="0" smtClean="0"/>
              <a:t>):      such that if                    and f is a uniformly sampled homomorphism function on     then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prove    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results (II) – level sets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53000" y="4267200"/>
          <a:ext cx="2819400" cy="236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900"/>
                <a:gridCol w="469900"/>
                <a:gridCol w="469900"/>
                <a:gridCol w="469900"/>
                <a:gridCol w="469900"/>
                <a:gridCol w="469900"/>
              </a:tblGrid>
              <a:tr h="393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393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962291" y="4657248"/>
            <a:ext cx="2820084" cy="1983004"/>
            <a:chOff x="5333206" y="2446020"/>
            <a:chExt cx="3277394" cy="2430780"/>
          </a:xfrm>
        </p:grpSpPr>
        <p:cxnSp>
          <p:nvCxnSpPr>
            <p:cNvPr id="6" name="Straight Connector 5"/>
            <p:cNvCxnSpPr/>
            <p:nvPr/>
          </p:nvCxnSpPr>
          <p:spPr>
            <a:xfrm rot="5400000" flipH="1" flipV="1">
              <a:off x="5105400" y="36576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5334000" y="34290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 flipH="1" flipV="1">
              <a:off x="5638800" y="32004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618061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672925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7299166" y="26966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5867400" y="295656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6408420" y="245205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698754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7543800" y="244602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807720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8077200" y="343503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7536180" y="392271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6979920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6416040" y="487521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7847806" y="271192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8381206" y="31996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7847806" y="36568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7308374" y="417496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6758146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6172994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5639594" y="41521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5882641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5334001" y="38862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6438507" y="2476108"/>
          <a:ext cx="641435" cy="549275"/>
        </p:xfrm>
        <a:graphic>
          <a:graphicData uri="http://schemas.openxmlformats.org/presentationml/2006/ole">
            <p:oleObj spid="_x0000_s41987" name="Equation" r:id="rId3" imgW="266400" imgH="228600" progId="Equation.3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914428" y="2847681"/>
          <a:ext cx="2127299" cy="595116"/>
        </p:xfrm>
        <a:graphic>
          <a:graphicData uri="http://schemas.openxmlformats.org/presentationml/2006/ole">
            <p:oleObj spid="_x0000_s41988" name="Equation" r:id="rId4" imgW="863280" imgH="241200" progId="Equation.3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7106238" y="3267173"/>
          <a:ext cx="474663" cy="550862"/>
        </p:xfrm>
        <a:graphic>
          <a:graphicData uri="http://schemas.openxmlformats.org/presentationml/2006/ole">
            <p:oleObj spid="_x0000_s41990" name="Equation" r:id="rId5" imgW="203040" imgH="228600" progId="Equation.3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990600" y="3733800"/>
          <a:ext cx="6605588" cy="533400"/>
        </p:xfrm>
        <a:graphic>
          <a:graphicData uri="http://schemas.openxmlformats.org/presentationml/2006/ole">
            <p:oleObj spid="_x0000_s41991" name="Equation" r:id="rId6" imgW="2831760" imgH="228600" progId="Equation.3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2438400" y="4191000"/>
          <a:ext cx="1938338" cy="533400"/>
        </p:xfrm>
        <a:graphic>
          <a:graphicData uri="http://schemas.openxmlformats.org/presentationml/2006/ole">
            <p:oleObj spid="_x0000_s41992" name="Equation" r:id="rId7" imgW="8762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d_3d_100_4col_colorbar_below.png"/>
          <p:cNvPicPr>
            <a:picLocks noChangeAspect="1"/>
          </p:cNvPicPr>
          <p:nvPr/>
        </p:nvPicPr>
        <p:blipFill>
          <a:blip r:embed="rId2"/>
          <a:srcRect l="56287" t="36876" r="21875" b="35184"/>
          <a:stretch>
            <a:fillRect/>
          </a:stretch>
        </p:blipFill>
        <p:spPr>
          <a:xfrm>
            <a:off x="5257800" y="3581400"/>
            <a:ext cx="3276600" cy="29280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It follows that if f is sampled with zeros on the even boundary of a large box, then it will be zero on nearly all even vertices inside the box, with the largest breakup of the pattern having logarithmic boundary length.</a:t>
            </a:r>
          </a:p>
          <a:p>
            <a:r>
              <a:rPr lang="en-US" dirty="0" smtClean="0"/>
              <a:t>By taking modulo 3, we obtain the same rigidity also for proper 3-colorings.</a:t>
            </a:r>
          </a:p>
          <a:p>
            <a:r>
              <a:rPr lang="en-US" dirty="0" smtClean="0"/>
              <a:t>This establishes for the first time the existence of a phase transition in the 3-state anti-ferromagnetic Potts model.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of homomorphism functions and proper 3-colorings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results do not apply to the homomorphism model in 2 dimensions (the square ice model).</a:t>
            </a:r>
          </a:p>
          <a:p>
            <a:r>
              <a:rPr lang="en-US" dirty="0" smtClean="0"/>
              <a:t>However, they may be applied to </a:t>
            </a:r>
            <a:r>
              <a:rPr lang="en-US" dirty="0" err="1" smtClean="0"/>
              <a:t>tori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CC00FF"/>
                </a:solidFill>
              </a:rPr>
              <a:t>non-equal side lengths</a:t>
            </a:r>
            <a:r>
              <a:rPr lang="en-US" dirty="0" smtClean="0"/>
              <a:t>:                        . Need only that d is large and that the torus is </a:t>
            </a:r>
            <a:r>
              <a:rPr lang="en-US" dirty="0" smtClean="0">
                <a:solidFill>
                  <a:srgbClr val="CC00FF"/>
                </a:solidFill>
              </a:rPr>
              <a:t>non-linear</a:t>
            </a:r>
            <a:r>
              <a:rPr lang="en-US" dirty="0" smtClean="0"/>
              <a:t>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Thus the model on the n x n x 2 x 2 x … x 2 torus (with a fixed number of 2’s) has </a:t>
            </a:r>
            <a:r>
              <a:rPr lang="en-US" dirty="0" smtClean="0">
                <a:solidFill>
                  <a:srgbClr val="CC00FF"/>
                </a:solidFill>
              </a:rPr>
              <a:t>bounded fluctuations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I.e., the roughening transition occurs when adding a critical number of such 2’s!</a:t>
            </a:r>
          </a:p>
          <a:p>
            <a:r>
              <a:rPr lang="en-US" dirty="0" smtClean="0"/>
              <a:t>We prove the full roughening transition occurs between the model on an n x log(n) torus and the model on an       n x log(n) x 2 x … x 2 torus.</a:t>
            </a:r>
          </a:p>
          <a:p>
            <a:r>
              <a:rPr lang="en-US" dirty="0" smtClean="0"/>
              <a:t>Refutes a conjecture of </a:t>
            </a:r>
            <a:r>
              <a:rPr lang="en-US" dirty="0" err="1" smtClean="0"/>
              <a:t>Benjamini</a:t>
            </a:r>
            <a:r>
              <a:rPr lang="en-US" dirty="0" smtClean="0"/>
              <a:t>, </a:t>
            </a:r>
            <a:r>
              <a:rPr lang="en-US" dirty="0" err="1" smtClean="0"/>
              <a:t>Yadin</a:t>
            </a:r>
            <a:r>
              <a:rPr lang="en-US" dirty="0" smtClean="0"/>
              <a:t>, </a:t>
            </a:r>
            <a:r>
              <a:rPr lang="en-US" dirty="0" err="1" smtClean="0"/>
              <a:t>Yehudayoff</a:t>
            </a:r>
            <a:r>
              <a:rPr lang="en-US" dirty="0" smtClean="0"/>
              <a:t> and answers a question of </a:t>
            </a:r>
            <a:r>
              <a:rPr lang="en-US" dirty="0" err="1" smtClean="0"/>
              <a:t>Benjamini</a:t>
            </a:r>
            <a:r>
              <a:rPr lang="en-US" dirty="0" smtClean="0"/>
              <a:t>, </a:t>
            </a:r>
            <a:r>
              <a:rPr lang="en-US" dirty="0" err="1" smtClean="0"/>
              <a:t>Häggström</a:t>
            </a:r>
            <a:r>
              <a:rPr lang="en-US" dirty="0" smtClean="0"/>
              <a:t> and </a:t>
            </a:r>
            <a:r>
              <a:rPr lang="en-US" dirty="0" err="1" smtClean="0"/>
              <a:t>Mossel</a:t>
            </a:r>
            <a:r>
              <a:rPr lang="en-US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Roughening transition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11219" y="1962729"/>
          <a:ext cx="2027381" cy="439674"/>
        </p:xfrm>
        <a:graphic>
          <a:graphicData uri="http://schemas.openxmlformats.org/presentationml/2006/ole">
            <p:oleObj spid="_x0000_s43010" name="Equation" r:id="rId3" imgW="10540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14800" y="2286000"/>
          <a:ext cx="3276600" cy="909231"/>
        </p:xfrm>
        <a:graphic>
          <a:graphicData uri="http://schemas.openxmlformats.org/presentationml/2006/ole">
            <p:oleObj spid="_x0000_s43011" name="Equation" r:id="rId4" imgW="16380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CC00FF"/>
                </a:solidFill>
              </a:rPr>
              <a:t>Infinite volume limit</a:t>
            </a:r>
            <a:r>
              <a:rPr lang="en-US" dirty="0" smtClean="0"/>
              <a:t>: We prove that as            with zero boundary conditions, the model converges to a limiting Gibbs measure – gives a meaning to a uniformly sampled homomorphism or 1-Lipschitz function on the whole    .</a:t>
            </a:r>
          </a:p>
          <a:p>
            <a:r>
              <a:rPr lang="en-US" dirty="0" smtClean="0"/>
              <a:t>For 3-colorings prove existence of </a:t>
            </a:r>
            <a:r>
              <a:rPr lang="en-US" dirty="0" smtClean="0">
                <a:solidFill>
                  <a:srgbClr val="CC00FF"/>
                </a:solidFill>
              </a:rPr>
              <a:t>6 different Gibbs measures</a:t>
            </a:r>
            <a:r>
              <a:rPr lang="en-US" dirty="0" smtClean="0"/>
              <a:t> (in each, one of the 3 colors is dominant on one of the two sub-lattices).</a:t>
            </a:r>
          </a:p>
          <a:p>
            <a:r>
              <a:rPr lang="en-US" dirty="0" smtClean="0">
                <a:solidFill>
                  <a:srgbClr val="CC00FF"/>
                </a:solidFill>
              </a:rPr>
              <a:t>Scaling limit</a:t>
            </a:r>
            <a:r>
              <a:rPr lang="en-US" dirty="0" smtClean="0"/>
              <a:t>: Embedding    in       and taking finer and finer mesh, we find that the scaling limit of the model is </a:t>
            </a:r>
            <a:r>
              <a:rPr lang="en-US" dirty="0" smtClean="0">
                <a:solidFill>
                  <a:srgbClr val="CC00FF"/>
                </a:solidFill>
              </a:rPr>
              <a:t>white noise</a:t>
            </a:r>
            <a:r>
              <a:rPr lang="en-US" dirty="0" smtClean="0"/>
              <a:t>. Integrals over disjoint regions converge to independent Gaussian limits.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Limits of homomorphism functions (joint with </a:t>
            </a:r>
            <a:r>
              <a:rPr lang="en-US" dirty="0" err="1" smtClean="0"/>
              <a:t>Feldheim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6791035" y="1390072"/>
          <a:ext cx="1219201" cy="407988"/>
        </p:xfrm>
        <a:graphic>
          <a:graphicData uri="http://schemas.openxmlformats.org/presentationml/2006/ole">
            <p:oleObj spid="_x0000_s44034" name="Equation" r:id="rId3" imgW="53316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724400" y="4267200"/>
          <a:ext cx="332508" cy="360217"/>
        </p:xfrm>
        <a:graphic>
          <a:graphicData uri="http://schemas.openxmlformats.org/presentationml/2006/ole">
            <p:oleObj spid="_x0000_s44035" name="Equation" r:id="rId4" imgW="152280" imgH="1648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629400" y="2791692"/>
          <a:ext cx="381000" cy="357188"/>
        </p:xfrm>
        <a:graphic>
          <a:graphicData uri="http://schemas.openxmlformats.org/presentationml/2006/ole">
            <p:oleObj spid="_x0000_s44036" name="Equation" r:id="rId5" imgW="203040" imgH="1904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419435" y="4218708"/>
          <a:ext cx="728213" cy="494144"/>
        </p:xfrm>
        <a:graphic>
          <a:graphicData uri="http://schemas.openxmlformats.org/presentationml/2006/ole">
            <p:oleObj spid="_x0000_s44037" name="Equation" r:id="rId6" imgW="3553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on     . Place zeros on the even boundary and uniformly sample a homomorphism function.</a:t>
            </a:r>
          </a:p>
          <a:p>
            <a:r>
              <a:rPr lang="en-US" dirty="0" smtClean="0"/>
              <a:t>Fix a point x and consider outermost level set around x. </a:t>
            </a:r>
            <a:r>
              <a:rPr lang="en-US" dirty="0"/>
              <a:t>D</a:t>
            </a:r>
            <a:r>
              <a:rPr lang="en-US" dirty="0" smtClean="0"/>
              <a:t>enote it by LS(f).</a:t>
            </a:r>
          </a:p>
          <a:p>
            <a:r>
              <a:rPr lang="en-US" dirty="0" smtClean="0"/>
              <a:t>We want to show that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Proof ideas for level set theorem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24400" y="3886200"/>
          <a:ext cx="3048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24400" y="4337408"/>
            <a:ext cx="3048739" cy="2302844"/>
            <a:chOff x="5333206" y="2446020"/>
            <a:chExt cx="3277394" cy="2430780"/>
          </a:xfrm>
        </p:grpSpPr>
        <p:cxnSp>
          <p:nvCxnSpPr>
            <p:cNvPr id="6" name="Straight Connector 5"/>
            <p:cNvCxnSpPr/>
            <p:nvPr/>
          </p:nvCxnSpPr>
          <p:spPr>
            <a:xfrm rot="5400000" flipH="1" flipV="1">
              <a:off x="5105400" y="36576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5334000" y="34290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 flipH="1" flipV="1">
              <a:off x="5638800" y="32004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618061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672925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7299166" y="26966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5867400" y="295656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6408420" y="245205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698754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7543800" y="244602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807720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8077200" y="343503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7536180" y="392271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6979920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6416040" y="487521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7847806" y="271192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8381206" y="31996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7847806" y="36568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7308374" y="417496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6758146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6172994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5639594" y="41521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5882641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5334001" y="38862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2314281" y="1153211"/>
          <a:ext cx="474663" cy="550862"/>
        </p:xfrm>
        <a:graphic>
          <a:graphicData uri="http://schemas.openxmlformats.org/presentationml/2006/ole">
            <p:oleObj spid="_x0000_s45059" name="Equation" r:id="rId3" imgW="203040" imgH="228600" progId="Equation.3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4572000" y="3305665"/>
          <a:ext cx="4019550" cy="623186"/>
        </p:xfrm>
        <a:graphic>
          <a:graphicData uri="http://schemas.openxmlformats.org/presentationml/2006/ole">
            <p:oleObj spid="_x0000_s45060" name="Equation" r:id="rId4" imgW="16380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Surface:</a:t>
            </a:r>
            <a:endParaRPr lang="en-US" dirty="0" smtClean="0"/>
          </a:p>
          <a:p>
            <a:r>
              <a:rPr lang="en-US" b="1" dirty="0" smtClean="0"/>
              <a:t>Hamiltonian: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Random surface: </a:t>
            </a:r>
            <a:r>
              <a:rPr lang="en-US" dirty="0" smtClean="0"/>
              <a:t>sampled with probability (density) proportional to             with parameter         representing </a:t>
            </a:r>
            <a:r>
              <a:rPr lang="en-US" dirty="0" smtClean="0">
                <a:solidFill>
                  <a:srgbClr val="CC00FF"/>
                </a:solidFill>
              </a:rPr>
              <a:t>inverse temperature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Boundary conditions: </a:t>
            </a:r>
            <a:r>
              <a:rPr lang="en-US" dirty="0" smtClean="0"/>
              <a:t>zero on boundary, zero at one point, sloped boundary conditions, etc.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surfaces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97825" y="1143000"/>
          <a:ext cx="5571067" cy="533400"/>
        </p:xfrm>
        <a:graphic>
          <a:graphicData uri="http://schemas.openxmlformats.org/presentationml/2006/ole">
            <p:oleObj spid="_x0000_s20482" name="Equation" r:id="rId3" imgW="238752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077692" y="3581400"/>
          <a:ext cx="1166813" cy="533400"/>
        </p:xfrm>
        <a:graphic>
          <a:graphicData uri="http://schemas.openxmlformats.org/presentationml/2006/ole">
            <p:oleObj spid="_x0000_s20483" name="Equation" r:id="rId4" imgW="44424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90600" y="2057400"/>
          <a:ext cx="6121400" cy="1219200"/>
        </p:xfrm>
        <a:graphic>
          <a:graphicData uri="http://schemas.openxmlformats.org/presentationml/2006/ole">
            <p:oleObj spid="_x0000_s20484" name="Equation" r:id="rId5" imgW="3060360" imgH="609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31450" y="4114800"/>
          <a:ext cx="714375" cy="381000"/>
        </p:xfrm>
        <a:graphic>
          <a:graphicData uri="http://schemas.openxmlformats.org/presentationml/2006/ole">
            <p:oleObj spid="_x0000_s20485" name="Equation" r:id="rId6" imgW="380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transformation 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371600"/>
          <a:ext cx="327660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10200" y="1371600"/>
          <a:ext cx="327660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962400" y="25908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62851" y="1981200"/>
            <a:ext cx="17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Shift</a:t>
            </a:r>
          </a:p>
          <a:p>
            <a:r>
              <a:rPr lang="en-US" sz="1600" dirty="0" smtClean="0"/>
              <a:t>Transformation</a:t>
            </a:r>
            <a:endParaRPr lang="en-US" sz="1600" dirty="0"/>
          </a:p>
        </p:txBody>
      </p:sp>
      <p:grpSp>
        <p:nvGrpSpPr>
          <p:cNvPr id="8" name="Group 7"/>
          <p:cNvGrpSpPr/>
          <p:nvPr/>
        </p:nvGrpSpPr>
        <p:grpSpPr>
          <a:xfrm>
            <a:off x="5409406" y="1836420"/>
            <a:ext cx="3277394" cy="2430780"/>
            <a:chOff x="5333206" y="2446020"/>
            <a:chExt cx="3277394" cy="2430780"/>
          </a:xfrm>
        </p:grpSpPr>
        <p:cxnSp>
          <p:nvCxnSpPr>
            <p:cNvPr id="9" name="Straight Connector 8"/>
            <p:cNvCxnSpPr/>
            <p:nvPr/>
          </p:nvCxnSpPr>
          <p:spPr>
            <a:xfrm rot="5400000" flipH="1" flipV="1">
              <a:off x="5105400" y="36576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5334000" y="34290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5638800" y="32004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18061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672925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7299166" y="26966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5867400" y="295656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6408420" y="245205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698754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7543800" y="244602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807720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8077200" y="343503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7536180" y="392271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6979920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6416040" y="487521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7847806" y="271192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381206" y="31996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7847806" y="36568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7308374" y="417496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6758146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72994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5639594" y="41521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5882641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0800000">
              <a:off x="5334001" y="38862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33400" y="1828800"/>
            <a:ext cx="3277394" cy="2430780"/>
            <a:chOff x="5333206" y="2446020"/>
            <a:chExt cx="3277394" cy="2430780"/>
          </a:xfrm>
        </p:grpSpPr>
        <p:cxnSp>
          <p:nvCxnSpPr>
            <p:cNvPr id="34" name="Straight Connector 33"/>
            <p:cNvCxnSpPr/>
            <p:nvPr/>
          </p:nvCxnSpPr>
          <p:spPr>
            <a:xfrm rot="5400000" flipH="1" flipV="1">
              <a:off x="5105400" y="36576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5334000" y="34290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 flipH="1" flipV="1">
              <a:off x="5638800" y="32004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618061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672925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7299166" y="26966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>
              <a:off x="5867400" y="295656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0800000">
              <a:off x="6408420" y="245205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698754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0800000">
              <a:off x="7543800" y="244602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0800000">
              <a:off x="807720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0800000">
              <a:off x="8077200" y="343503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7536180" y="392271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0800000">
              <a:off x="6979920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0800000">
              <a:off x="6416040" y="487521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7847806" y="271192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8381206" y="31996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7847806" y="36568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7308374" y="417496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6758146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 flipV="1">
              <a:off x="6172994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639594" y="41521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>
              <a:off x="5882641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0800000">
              <a:off x="5334001" y="38862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Content Placeholder 2"/>
          <p:cNvSpPr txBox="1">
            <a:spLocks/>
          </p:cNvSpPr>
          <p:nvPr/>
        </p:nvSpPr>
        <p:spPr>
          <a:xfrm>
            <a:off x="457200" y="4419600"/>
            <a:ext cx="8229600" cy="1905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The value at each vertex inside the level set is replaced by the value to its right minus 1.</a:t>
            </a:r>
            <a:br>
              <a:rPr lang="en-US" sz="2700" dirty="0" smtClean="0"/>
            </a:br>
            <a:r>
              <a:rPr lang="en-US" sz="2700" dirty="0" smtClean="0"/>
              <a:t>Remain with a homomorphism height function!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transformation II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371600"/>
          <a:ext cx="327660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10200" y="1371600"/>
          <a:ext cx="3276600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962400" y="25908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62500" y="1977242"/>
            <a:ext cx="17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Shift</a:t>
            </a:r>
          </a:p>
          <a:p>
            <a:r>
              <a:rPr lang="en-US" sz="1600" dirty="0" smtClean="0"/>
              <a:t>Transformation</a:t>
            </a:r>
            <a:endParaRPr lang="en-US" sz="1600" dirty="0"/>
          </a:p>
        </p:txBody>
      </p:sp>
      <p:grpSp>
        <p:nvGrpSpPr>
          <p:cNvPr id="8" name="Group 47"/>
          <p:cNvGrpSpPr/>
          <p:nvPr/>
        </p:nvGrpSpPr>
        <p:grpSpPr>
          <a:xfrm>
            <a:off x="5409406" y="1836420"/>
            <a:ext cx="3277394" cy="2430780"/>
            <a:chOff x="5333206" y="2446020"/>
            <a:chExt cx="3277394" cy="2430780"/>
          </a:xfrm>
        </p:grpSpPr>
        <p:cxnSp>
          <p:nvCxnSpPr>
            <p:cNvPr id="9" name="Straight Connector 8"/>
            <p:cNvCxnSpPr/>
            <p:nvPr/>
          </p:nvCxnSpPr>
          <p:spPr>
            <a:xfrm rot="5400000" flipH="1" flipV="1">
              <a:off x="5105400" y="36576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5334000" y="34290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5638800" y="320040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18061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6729254" y="27043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7299166" y="26966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5867400" y="295656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6408420" y="245205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698754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7543800" y="244602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8077200" y="295497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8077200" y="343503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7536180" y="392271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6979920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6416040" y="487521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7847806" y="271192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381206" y="31996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7847806" y="36568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7308374" y="417496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6758146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72994" y="46474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5639594" y="41521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5882641" y="44103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0800000">
              <a:off x="5334001" y="38862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533400" y="1828800"/>
            <a:ext cx="3277394" cy="2430780"/>
            <a:chOff x="533400" y="1828800"/>
            <a:chExt cx="3277394" cy="2430780"/>
          </a:xfrm>
        </p:grpSpPr>
        <p:cxnSp>
          <p:nvCxnSpPr>
            <p:cNvPr id="34" name="Straight Connector 33"/>
            <p:cNvCxnSpPr/>
            <p:nvPr/>
          </p:nvCxnSpPr>
          <p:spPr>
            <a:xfrm rot="5400000" flipH="1" flipV="1">
              <a:off x="305594" y="304038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534194" y="281178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 flipH="1" flipV="1">
              <a:off x="838994" y="2583180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1380808" y="20870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1929448" y="20870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2499360" y="207946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>
              <a:off x="1067594" y="233934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0800000">
              <a:off x="1608614" y="183483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2187734" y="233775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0800000">
              <a:off x="2743994" y="1828800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0800000">
              <a:off x="3277394" y="233775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0800000">
              <a:off x="3277394" y="281781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2736374" y="3305492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0800000">
              <a:off x="2180114" y="379317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0800000">
              <a:off x="1616234" y="425799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3048000" y="209470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3581400" y="25823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3048000" y="30395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2508568" y="355774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1958340" y="40301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 flipV="1">
              <a:off x="1373188" y="40301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 flipV="1">
              <a:off x="839788" y="3534886"/>
              <a:ext cx="4572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>
              <a:off x="1082835" y="3793171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0800000">
              <a:off x="534195" y="3278216"/>
              <a:ext cx="533400" cy="1588"/>
            </a:xfrm>
            <a:prstGeom prst="line">
              <a:avLst/>
            </a:prstGeom>
            <a:ln w="349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Content Placeholder 2"/>
          <p:cNvSpPr txBox="1">
            <a:spLocks/>
          </p:cNvSpPr>
          <p:nvPr/>
        </p:nvSpPr>
        <p:spPr>
          <a:xfrm>
            <a:off x="457200" y="4419600"/>
            <a:ext cx="8229600" cy="19050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 smtClean="0"/>
              <a:t>Vertices with level set on right are surrounded by zeros after the shift! Can change their values arbitrarily to ±1.</a:t>
            </a:r>
            <a:br>
              <a:rPr lang="en-US" sz="2800" dirty="0" smtClean="0"/>
            </a:br>
            <a:r>
              <a:rPr lang="en-US" sz="2800" dirty="0" smtClean="0"/>
              <a:t>There are exactly |LS(f)|/2d such vertices.</a:t>
            </a:r>
            <a:br>
              <a:rPr lang="en-US" sz="2800" dirty="0" smtClean="0"/>
            </a:br>
            <a:r>
              <a:rPr lang="en-US" sz="2800" dirty="0" smtClean="0"/>
              <a:t>Transformation still </a:t>
            </a:r>
            <a:r>
              <a:rPr lang="en-US" sz="2800" dirty="0" smtClean="0">
                <a:solidFill>
                  <a:srgbClr val="CC00FF"/>
                </a:solidFill>
              </a:rPr>
              <a:t>invertible given the level set</a:t>
            </a:r>
            <a:r>
              <a:rPr lang="en-US" sz="2800" dirty="0" smtClean="0"/>
              <a:t>.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7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124200" y="3048000"/>
            <a:ext cx="3581400" cy="2514600"/>
            <a:chOff x="2590800" y="3200400"/>
            <a:chExt cx="3581400" cy="2514600"/>
          </a:xfrm>
        </p:grpSpPr>
        <p:sp>
          <p:nvSpPr>
            <p:cNvPr id="7" name="Oval 6"/>
            <p:cNvSpPr/>
            <p:nvPr/>
          </p:nvSpPr>
          <p:spPr>
            <a:xfrm>
              <a:off x="2590800" y="3200400"/>
              <a:ext cx="3581400" cy="2514600"/>
            </a:xfrm>
            <a:prstGeom prst="ellipse">
              <a:avLst/>
            </a:prstGeom>
            <a:noFill/>
            <a:ln w="3175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76600" y="4800600"/>
              <a:ext cx="914400" cy="762000"/>
            </a:xfrm>
            <a:prstGeom prst="ellipse">
              <a:avLst/>
            </a:prstGeom>
            <a:noFill/>
            <a:ln w="31750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76600" y="50292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LS(f)=</a:t>
              </a:r>
              <a:r>
                <a:rPr lang="el-GR" dirty="0" smtClean="0"/>
                <a:t>Γ</a:t>
              </a:r>
              <a:endParaRPr lang="en-US" dirty="0"/>
            </a:p>
          </p:txBody>
        </p:sp>
        <p:grpSp>
          <p:nvGrpSpPr>
            <p:cNvPr id="10" name="Group 13"/>
            <p:cNvGrpSpPr/>
            <p:nvPr/>
          </p:nvGrpSpPr>
          <p:grpSpPr>
            <a:xfrm>
              <a:off x="2743200" y="3810000"/>
              <a:ext cx="871537" cy="762000"/>
              <a:chOff x="2743200" y="3810000"/>
              <a:chExt cx="871537" cy="762000"/>
            </a:xfrm>
          </p:grpSpPr>
          <p:sp>
            <p:nvSpPr>
              <p:cNvPr id="24" name="Oval 6"/>
              <p:cNvSpPr/>
              <p:nvPr/>
            </p:nvSpPr>
            <p:spPr>
              <a:xfrm>
                <a:off x="2743200" y="3810000"/>
                <a:ext cx="838200" cy="762000"/>
              </a:xfrm>
              <a:prstGeom prst="ellipse">
                <a:avLst/>
              </a:prstGeom>
              <a:noFill/>
              <a:ln w="31750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5" name="Object 3"/>
              <p:cNvGraphicFramePr>
                <a:graphicFrameLocks noChangeAspect="1"/>
              </p:cNvGraphicFramePr>
              <p:nvPr/>
            </p:nvGraphicFramePr>
            <p:xfrm>
              <a:off x="2743200" y="3962400"/>
              <a:ext cx="871537" cy="452557"/>
            </p:xfrm>
            <a:graphic>
              <a:graphicData uri="http://schemas.openxmlformats.org/presentationml/2006/ole">
                <p:oleObj spid="_x0000_s47108" name="Equation" r:id="rId3" imgW="368280" imgH="190440" progId="Equation.3">
                  <p:embed/>
                </p:oleObj>
              </a:graphicData>
            </a:graphic>
          </p:graphicFrame>
        </p:grpSp>
        <p:grpSp>
          <p:nvGrpSpPr>
            <p:cNvPr id="11" name="Group 14"/>
            <p:cNvGrpSpPr/>
            <p:nvPr/>
          </p:nvGrpSpPr>
          <p:grpSpPr>
            <a:xfrm>
              <a:off x="3733800" y="3352800"/>
              <a:ext cx="871537" cy="762000"/>
              <a:chOff x="2743200" y="3810000"/>
              <a:chExt cx="871537" cy="762000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2743200" y="3810000"/>
                <a:ext cx="838200" cy="762000"/>
              </a:xfrm>
              <a:prstGeom prst="ellipse">
                <a:avLst/>
              </a:prstGeom>
              <a:noFill/>
              <a:ln w="31750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3" name="Object 3"/>
              <p:cNvGraphicFramePr>
                <a:graphicFrameLocks noChangeAspect="1"/>
              </p:cNvGraphicFramePr>
              <p:nvPr/>
            </p:nvGraphicFramePr>
            <p:xfrm>
              <a:off x="2743200" y="3962400"/>
              <a:ext cx="871537" cy="452557"/>
            </p:xfrm>
            <a:graphic>
              <a:graphicData uri="http://schemas.openxmlformats.org/presentationml/2006/ole">
                <p:oleObj spid="_x0000_s47109" name="Equation" r:id="rId4" imgW="368280" imgH="190440" progId="Equation.3">
                  <p:embed/>
                </p:oleObj>
              </a:graphicData>
            </a:graphic>
          </p:graphicFrame>
        </p:grpSp>
        <p:grpSp>
          <p:nvGrpSpPr>
            <p:cNvPr id="12" name="Group 17"/>
            <p:cNvGrpSpPr/>
            <p:nvPr/>
          </p:nvGrpSpPr>
          <p:grpSpPr>
            <a:xfrm>
              <a:off x="4724400" y="3733800"/>
              <a:ext cx="871537" cy="762000"/>
              <a:chOff x="2743200" y="3810000"/>
              <a:chExt cx="871537" cy="7620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2743200" y="3810000"/>
                <a:ext cx="838200" cy="762000"/>
              </a:xfrm>
              <a:prstGeom prst="ellipse">
                <a:avLst/>
              </a:prstGeom>
              <a:noFill/>
              <a:ln w="31750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1" name="Object 3"/>
              <p:cNvGraphicFramePr>
                <a:graphicFrameLocks noChangeAspect="1"/>
              </p:cNvGraphicFramePr>
              <p:nvPr/>
            </p:nvGraphicFramePr>
            <p:xfrm>
              <a:off x="2743200" y="3962400"/>
              <a:ext cx="871537" cy="452557"/>
            </p:xfrm>
            <a:graphic>
              <a:graphicData uri="http://schemas.openxmlformats.org/presentationml/2006/ole">
                <p:oleObj spid="_x0000_s47110" name="Equation" r:id="rId5" imgW="368280" imgH="190440" progId="Equation.3">
                  <p:embed/>
                </p:oleObj>
              </a:graphicData>
            </a:graphic>
          </p:graphicFrame>
        </p:grpSp>
        <p:grpSp>
          <p:nvGrpSpPr>
            <p:cNvPr id="13" name="Group 20"/>
            <p:cNvGrpSpPr/>
            <p:nvPr/>
          </p:nvGrpSpPr>
          <p:grpSpPr>
            <a:xfrm>
              <a:off x="4572000" y="4648200"/>
              <a:ext cx="871537" cy="762000"/>
              <a:chOff x="2743200" y="3810000"/>
              <a:chExt cx="871537" cy="76200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2743200" y="3810000"/>
                <a:ext cx="838200" cy="762000"/>
              </a:xfrm>
              <a:prstGeom prst="ellipse">
                <a:avLst/>
              </a:prstGeom>
              <a:noFill/>
              <a:ln w="31750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19" name="Object 3"/>
              <p:cNvGraphicFramePr>
                <a:graphicFrameLocks noChangeAspect="1"/>
              </p:cNvGraphicFramePr>
              <p:nvPr/>
            </p:nvGraphicFramePr>
            <p:xfrm>
              <a:off x="2743200" y="3962400"/>
              <a:ext cx="871537" cy="452557"/>
            </p:xfrm>
            <a:graphic>
              <a:graphicData uri="http://schemas.openxmlformats.org/presentationml/2006/ole">
                <p:oleObj spid="_x0000_s47111" name="Equation" r:id="rId6" imgW="368280" imgH="190440" progId="Equation.3">
                  <p:embed/>
                </p:oleObj>
              </a:graphicData>
            </a:graphic>
          </p:graphicFrame>
        </p:grpSp>
        <p:cxnSp>
          <p:nvCxnSpPr>
            <p:cNvPr id="14" name="Straight Arrow Connector 13"/>
            <p:cNvCxnSpPr/>
            <p:nvPr/>
          </p:nvCxnSpPr>
          <p:spPr>
            <a:xfrm rot="16200000" flipV="1">
              <a:off x="3048000" y="4495800"/>
              <a:ext cx="533400" cy="381000"/>
            </a:xfrm>
            <a:prstGeom prst="straightConnector1">
              <a:avLst/>
            </a:prstGeom>
            <a:ln w="22225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3352800" y="4267200"/>
              <a:ext cx="1066800" cy="304800"/>
            </a:xfrm>
            <a:prstGeom prst="straightConnector1">
              <a:avLst/>
            </a:prstGeom>
            <a:ln w="22225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3886200" y="4267200"/>
              <a:ext cx="1143000" cy="685800"/>
            </a:xfrm>
            <a:prstGeom prst="straightConnector1">
              <a:avLst/>
            </a:prstGeom>
            <a:ln w="22225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962400" y="5257800"/>
              <a:ext cx="914400" cy="152400"/>
            </a:xfrm>
            <a:prstGeom prst="straightConnector1">
              <a:avLst/>
            </a:prstGeom>
            <a:ln w="22225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Thus, given a contour, or </a:t>
            </a:r>
            <a:r>
              <a:rPr lang="en-US" dirty="0" err="1" smtClean="0"/>
              <a:t>cutset</a:t>
            </a:r>
            <a:r>
              <a:rPr lang="en-US" dirty="0" smtClean="0"/>
              <a:t>, </a:t>
            </a:r>
            <a:r>
              <a:rPr lang="el-GR" dirty="0" smtClean="0"/>
              <a:t>Γ</a:t>
            </a:r>
            <a:r>
              <a:rPr lang="en-US" dirty="0" smtClean="0"/>
              <a:t>, we associate to each f with LS(f) = </a:t>
            </a:r>
            <a:r>
              <a:rPr lang="el-GR" dirty="0" smtClean="0"/>
              <a:t>Γ </a:t>
            </a:r>
            <a:r>
              <a:rPr lang="en-US" dirty="0" smtClean="0"/>
              <a:t>a set of          other </a:t>
            </a:r>
            <a:r>
              <a:rPr lang="en-US" dirty="0" err="1" smtClean="0"/>
              <a:t>homomorphisms</a:t>
            </a:r>
            <a:r>
              <a:rPr lang="en-US" dirty="0"/>
              <a:t> </a:t>
            </a:r>
            <a:r>
              <a:rPr lang="en-US" dirty="0" smtClean="0"/>
              <a:t>in an invertible way.</a:t>
            </a:r>
          </a:p>
          <a:p>
            <a:r>
              <a:rPr lang="en-US" dirty="0" smtClean="0"/>
              <a:t>It follows that</a:t>
            </a:r>
          </a:p>
          <a:p>
            <a:r>
              <a:rPr lang="en-US" dirty="0" smtClean="0"/>
              <a:t>Can we conclude by a union bound (</a:t>
            </a:r>
            <a:r>
              <a:rPr lang="en-US" dirty="0" err="1" smtClean="0"/>
              <a:t>Peierls</a:t>
            </a:r>
            <a:r>
              <a:rPr lang="en-US" dirty="0" smtClean="0"/>
              <a:t> argument), by enumerating all possible contours?</a:t>
            </a:r>
          </a:p>
          <a:p>
            <a:r>
              <a:rPr lang="en-US" dirty="0" smtClean="0">
                <a:solidFill>
                  <a:srgbClr val="CC00FF"/>
                </a:solidFill>
              </a:rPr>
              <a:t>The union bound fails!!! </a:t>
            </a:r>
            <a:r>
              <a:rPr lang="en-US" dirty="0" smtClean="0"/>
              <a:t>There are too many possible contours.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for given contour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89276" y="1544784"/>
          <a:ext cx="949192" cy="490961"/>
        </p:xfrm>
        <a:graphic>
          <a:graphicData uri="http://schemas.openxmlformats.org/presentationml/2006/ole">
            <p:oleObj spid="_x0000_s47106" name="Equation" r:id="rId7" imgW="368280" imgH="190440" progId="Equation.3">
              <p:embed/>
            </p:oleObj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3305175" y="2424980"/>
          <a:ext cx="3398838" cy="588962"/>
        </p:xfrm>
        <a:graphic>
          <a:graphicData uri="http://schemas.openxmlformats.org/presentationml/2006/ole">
            <p:oleObj spid="_x0000_s47107" name="Equation" r:id="rId8" imgW="1320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Instead of using a union bound, we use a </a:t>
            </a:r>
            <a:r>
              <a:rPr lang="en-US" dirty="0" smtClean="0">
                <a:solidFill>
                  <a:srgbClr val="CC00FF"/>
                </a:solidFill>
              </a:rPr>
              <a:t>coarse graining technique</a:t>
            </a:r>
            <a:r>
              <a:rPr lang="en-US" dirty="0" smtClean="0"/>
              <a:t>, grouping the </a:t>
            </a:r>
            <a:r>
              <a:rPr lang="en-US" dirty="0" err="1" smtClean="0"/>
              <a:t>cutsets</a:t>
            </a:r>
            <a:r>
              <a:rPr lang="en-US" dirty="0" smtClean="0"/>
              <a:t> into sets according to common features and bounding the probability of each set.</a:t>
            </a:r>
          </a:p>
          <a:p>
            <a:r>
              <a:rPr lang="en-US" dirty="0" smtClean="0"/>
              <a:t>We note that our </a:t>
            </a:r>
            <a:r>
              <a:rPr lang="en-US" smtClean="0"/>
              <a:t>cutsets </a:t>
            </a:r>
            <a:r>
              <a:rPr lang="en-US" dirty="0" smtClean="0"/>
              <a:t>have a distinguishing feature – they are </a:t>
            </a:r>
            <a:r>
              <a:rPr lang="en-US" dirty="0" smtClean="0">
                <a:solidFill>
                  <a:srgbClr val="CC00FF"/>
                </a:solidFill>
              </a:rPr>
              <a:t>odd </a:t>
            </a:r>
            <a:r>
              <a:rPr lang="en-US" dirty="0" err="1" smtClean="0">
                <a:solidFill>
                  <a:srgbClr val="CC00FF"/>
                </a:solidFill>
              </a:rPr>
              <a:t>cutsets</a:t>
            </a:r>
            <a:r>
              <a:rPr lang="en-US" dirty="0" smtClean="0">
                <a:solidFill>
                  <a:srgbClr val="CC00FF"/>
                </a:solidFill>
              </a:rPr>
              <a:t>.</a:t>
            </a:r>
            <a:r>
              <a:rPr lang="en-US" dirty="0" smtClean="0"/>
              <a:t> </a:t>
            </a:r>
            <a:r>
              <a:rPr lang="en-US" dirty="0" err="1" smtClean="0"/>
              <a:t>Cutsets</a:t>
            </a:r>
            <a:r>
              <a:rPr lang="en-US" dirty="0" smtClean="0"/>
              <a:t> whose interior boundary is on the odd sub-lattice.</a:t>
            </a:r>
          </a:p>
          <a:p>
            <a:r>
              <a:rPr lang="en-US" dirty="0" smtClean="0"/>
              <a:t>Denote by           the set of all odd </a:t>
            </a:r>
            <a:r>
              <a:rPr lang="en-US" dirty="0" err="1" smtClean="0"/>
              <a:t>cutsets</a:t>
            </a:r>
            <a:r>
              <a:rPr lang="en-US" dirty="0" smtClean="0"/>
              <a:t> with exactly L edges.</a:t>
            </a:r>
          </a:p>
          <a:p>
            <a:r>
              <a:rPr lang="en-US" dirty="0" smtClean="0"/>
              <a:t>It turns out that while                       , there are much fewer “</a:t>
            </a:r>
            <a:r>
              <a:rPr lang="en-US" dirty="0" smtClean="0">
                <a:solidFill>
                  <a:srgbClr val="CC00FF"/>
                </a:solidFill>
              </a:rPr>
              <a:t>global shapes</a:t>
            </a:r>
            <a:r>
              <a:rPr lang="en-US" dirty="0" smtClean="0"/>
              <a:t>” for </a:t>
            </a:r>
            <a:r>
              <a:rPr lang="en-US" dirty="0" err="1" smtClean="0"/>
              <a:t>cutsets</a:t>
            </a:r>
            <a:r>
              <a:rPr lang="en-US" dirty="0" smtClean="0"/>
              <a:t> and most </a:t>
            </a:r>
            <a:r>
              <a:rPr lang="en-US" dirty="0" err="1" smtClean="0"/>
              <a:t>cutsets</a:t>
            </a:r>
            <a:r>
              <a:rPr lang="en-US" dirty="0" smtClean="0"/>
              <a:t> are </a:t>
            </a:r>
            <a:r>
              <a:rPr lang="en-US" dirty="0" smtClean="0">
                <a:solidFill>
                  <a:srgbClr val="CC00FF"/>
                </a:solidFill>
              </a:rPr>
              <a:t>minor perturbations</a:t>
            </a:r>
            <a:r>
              <a:rPr lang="en-US" dirty="0" smtClean="0"/>
              <a:t> of some shape.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Coarse graining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23836" y="3666836"/>
          <a:ext cx="990600" cy="481148"/>
        </p:xfrm>
        <a:graphic>
          <a:graphicData uri="http://schemas.openxmlformats.org/presentationml/2006/ole">
            <p:oleObj spid="_x0000_s48130" name="Equation" r:id="rId3" imgW="444240" imgH="215640" progId="Equation.3">
              <p:embed/>
            </p:oleObj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4341088" y="4389580"/>
          <a:ext cx="2292350" cy="565150"/>
        </p:xfrm>
        <a:graphic>
          <a:graphicData uri="http://schemas.openxmlformats.org/presentationml/2006/ole">
            <p:oleObj spid="_x0000_s48131" name="Equation" r:id="rId4" imgW="10285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Interior approximation I</a:t>
            </a:r>
            <a:endParaRPr lang="en-US" dirty="0"/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1893888" y="979488"/>
          <a:ext cx="5954712" cy="5649912"/>
        </p:xfrm>
        <a:graphic>
          <a:graphicData uri="http://schemas.openxmlformats.org/presentationml/2006/ole">
            <p:oleObj spid="_x0000_s61442" name="Worksheet" r:id="rId3" imgW="6277148" imgH="5914817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508125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Interior approximation I</a:t>
            </a:r>
            <a:endParaRPr lang="en-US" dirty="0"/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1893888" y="979488"/>
          <a:ext cx="5954712" cy="5649912"/>
        </p:xfrm>
        <a:graphic>
          <a:graphicData uri="http://schemas.openxmlformats.org/presentationml/2006/ole">
            <p:oleObj spid="_x0000_s62466" name="Worksheet" r:id="rId3" imgW="6277148" imgH="5914817" progId="Excel.Sheet.12">
              <p:embed/>
            </p:oleObj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2867892" y="1889125"/>
            <a:ext cx="4029364" cy="3810000"/>
            <a:chOff x="2410692" y="1600200"/>
            <a:chExt cx="4029364" cy="3810000"/>
          </a:xfrm>
        </p:grpSpPr>
        <p:sp>
          <p:nvSpPr>
            <p:cNvPr id="5" name="Oval 4"/>
            <p:cNvSpPr/>
            <p:nvPr/>
          </p:nvSpPr>
          <p:spPr>
            <a:xfrm>
              <a:off x="2410692" y="2191328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0" y="28194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438400" y="34290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48000" y="40386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438400" y="4629728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048000" y="16002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733800" y="22098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343400" y="16002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029200" y="22098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638800" y="16002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650348" y="2800928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287656" y="34290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678056" y="40386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287656" y="4638964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678056" y="52578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287656" y="22098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715328" y="4638964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5038436" y="4657436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057236" y="5239328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380344" y="5257800"/>
              <a:ext cx="152400" cy="152400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Interior approximation II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3276600" y="914400"/>
            <a:ext cx="2743200" cy="2620820"/>
            <a:chOff x="3276600" y="1124528"/>
            <a:chExt cx="2438400" cy="2438400"/>
          </a:xfrm>
        </p:grpSpPr>
        <p:graphicFrame>
          <p:nvGraphicFramePr>
            <p:cNvPr id="4" name="Object 2"/>
            <p:cNvGraphicFramePr>
              <a:graphicFrameLocks noChangeAspect="1"/>
            </p:cNvGraphicFramePr>
            <p:nvPr/>
          </p:nvGraphicFramePr>
          <p:xfrm>
            <a:off x="3276600" y="1124528"/>
            <a:ext cx="2438400" cy="2438400"/>
          </p:xfrm>
          <a:graphic>
            <a:graphicData uri="http://schemas.openxmlformats.org/presentationml/2006/ole">
              <p:oleObj spid="_x0000_s64514" name="Worksheet" r:id="rId4" imgW="6277148" imgH="5914817" progId="Excel.Sheet.12">
                <p:embed/>
              </p:oleObj>
            </a:graphicData>
          </a:graphic>
        </p:graphicFrame>
        <p:grpSp>
          <p:nvGrpSpPr>
            <p:cNvPr id="5" name="Group 4"/>
            <p:cNvGrpSpPr/>
            <p:nvPr/>
          </p:nvGrpSpPr>
          <p:grpSpPr>
            <a:xfrm>
              <a:off x="3670694" y="1514198"/>
              <a:ext cx="1644834" cy="1649258"/>
              <a:chOff x="2410692" y="1600200"/>
              <a:chExt cx="4029364" cy="381000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2410692" y="2191328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048000" y="28194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438400" y="34290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048000" y="40386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438400" y="4629728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048000" y="16002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733800" y="22098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343400" y="16002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029200" y="22098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638800" y="16002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650348" y="2800928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6287656" y="34290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678056" y="40386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6287656" y="4638964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5678056" y="52578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6287656" y="22098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715328" y="4638964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038436" y="4657436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057236" y="5239328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4380344" y="5257800"/>
                <a:ext cx="152400" cy="152400"/>
              </a:xfrm>
              <a:prstGeom prst="ellips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7" name="Content Placeholder 2"/>
          <p:cNvSpPr txBox="1">
            <a:spLocks/>
          </p:cNvSpPr>
          <p:nvPr/>
        </p:nvSpPr>
        <p:spPr>
          <a:xfrm>
            <a:off x="457200" y="3505200"/>
            <a:ext cx="8229600" cy="3124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dirty="0" smtClean="0"/>
              <a:t>S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 that            is an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interior approximation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lang="en-US" sz="2700" dirty="0" smtClean="0"/>
              <a:t>  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if </a:t>
            </a:r>
            <a:b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exposed(</a:t>
            </a:r>
            <a:r>
              <a:rPr kumimoji="0" lang="el-G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is the set of vertices adjacent to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many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edges of Γ               edges).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325420" y="3886461"/>
          <a:ext cx="1646380" cy="509582"/>
        </p:xfrm>
        <a:graphic>
          <a:graphicData uri="http://schemas.openxmlformats.org/presentationml/2006/ole">
            <p:oleObj spid="_x0000_s64515" name="Equation" r:id="rId5" imgW="685800" imgH="215640" progId="Equation.3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2255980" y="3486752"/>
          <a:ext cx="1295400" cy="506484"/>
        </p:xfrm>
        <a:graphic>
          <a:graphicData uri="http://schemas.openxmlformats.org/presentationml/2006/ole">
            <p:oleObj spid="_x0000_s64516" name="Equation" r:id="rId6" imgW="495000" imgH="241200" progId="Equation.3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715716" y="4479640"/>
          <a:ext cx="5156188" cy="484908"/>
        </p:xfrm>
        <a:graphic>
          <a:graphicData uri="http://schemas.openxmlformats.org/presentationml/2006/ole">
            <p:oleObj spid="_x0000_s64517" name="Equation" r:id="rId7" imgW="2209680" imgH="215640" progId="Equation.3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5583385" y="5491012"/>
          <a:ext cx="1579415" cy="548119"/>
        </p:xfrm>
        <a:graphic>
          <a:graphicData uri="http://schemas.openxmlformats.org/presentationml/2006/ole">
            <p:oleObj spid="_x0000_s64518" name="Equation" r:id="rId8" imgW="6984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Theorem: </a:t>
            </a:r>
            <a:r>
              <a:rPr lang="en-US" dirty="0"/>
              <a:t>F</a:t>
            </a:r>
            <a:r>
              <a:rPr lang="en-US" dirty="0" smtClean="0"/>
              <a:t>or any L, there exists a set Ω containing an </a:t>
            </a:r>
            <a:r>
              <a:rPr lang="en-US" dirty="0" smtClean="0">
                <a:solidFill>
                  <a:srgbClr val="CC00FF"/>
                </a:solidFill>
              </a:rPr>
              <a:t>interior approximation</a:t>
            </a:r>
            <a:r>
              <a:rPr lang="en-US" dirty="0" smtClean="0"/>
              <a:t> to every </a:t>
            </a:r>
            <a:r>
              <a:rPr lang="en-US" dirty="0" err="1" smtClean="0"/>
              <a:t>cutset</a:t>
            </a:r>
            <a:r>
              <a:rPr lang="en-US" dirty="0" smtClean="0"/>
              <a:t> in                with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Much smaller if </a:t>
            </a:r>
            <a:r>
              <a:rPr lang="en-US" dirty="0" smtClean="0">
                <a:solidFill>
                  <a:srgbClr val="CC00FF"/>
                </a:solidFill>
              </a:rPr>
              <a:t>d is large </a:t>
            </a:r>
            <a:r>
              <a:rPr lang="en-US" dirty="0" smtClean="0"/>
              <a:t>than                      .</a:t>
            </a:r>
          </a:p>
          <a:p>
            <a:r>
              <a:rPr lang="en-US" dirty="0" smtClean="0"/>
              <a:t>Thus, to conclude the proof it is sufficient to give a good bound on the probability that LS(f) is any of the </a:t>
            </a:r>
            <a:r>
              <a:rPr lang="en-US" dirty="0" err="1" smtClean="0"/>
              <a:t>cutsets</a:t>
            </a:r>
            <a:r>
              <a:rPr lang="en-US" dirty="0" smtClean="0"/>
              <a:t> with a given interior approximation.</a:t>
            </a:r>
          </a:p>
          <a:p>
            <a:r>
              <a:rPr lang="en-US" dirty="0" smtClean="0"/>
              <a:t>This is what we end up doing, but our bound is sufficiently good only for </a:t>
            </a:r>
            <a:r>
              <a:rPr lang="en-US" dirty="0" err="1" smtClean="0"/>
              <a:t>cutsets</a:t>
            </a:r>
            <a:r>
              <a:rPr lang="en-US" dirty="0" smtClean="0"/>
              <a:t> having a certain </a:t>
            </a:r>
            <a:r>
              <a:rPr lang="en-US" dirty="0" smtClean="0">
                <a:solidFill>
                  <a:srgbClr val="CC00FF"/>
                </a:solidFill>
              </a:rPr>
              <a:t>regularity</a:t>
            </a:r>
            <a:r>
              <a:rPr lang="en-US" dirty="0" smtClean="0"/>
              <a:t>. That they do not have almost all their edges on exposed vertices.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Interior approximation III</a:t>
            </a:r>
            <a:endParaRPr lang="en-US" dirty="0"/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7086600" y="1477820"/>
          <a:ext cx="1464827" cy="461315"/>
        </p:xfrm>
        <a:graphic>
          <a:graphicData uri="http://schemas.openxmlformats.org/presentationml/2006/ole">
            <p:oleObj spid="_x0000_s50179" name="Equation" r:id="rId3" imgW="68580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32054" y="2057400"/>
          <a:ext cx="2892965" cy="1057275"/>
        </p:xfrm>
        <a:graphic>
          <a:graphicData uri="http://schemas.openxmlformats.org/presentationml/2006/ole">
            <p:oleObj spid="_x0000_s50180" name="Equation" r:id="rId4" imgW="1320480" imgH="4824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269348" y="3114964"/>
          <a:ext cx="1981200" cy="508000"/>
        </p:xfrm>
        <a:graphic>
          <a:graphicData uri="http://schemas.openxmlformats.org/presentationml/2006/ole">
            <p:oleObj spid="_x0000_s50182" name="Equation" r:id="rId5" imgW="9903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conclude by proving that there are relatively few </a:t>
            </a:r>
            <a:r>
              <a:rPr lang="en-US" dirty="0" smtClean="0">
                <a:solidFill>
                  <a:srgbClr val="CC00FF"/>
                </a:solidFill>
              </a:rPr>
              <a:t>irregular</a:t>
            </a:r>
            <a:r>
              <a:rPr lang="en-US" dirty="0" smtClean="0"/>
              <a:t> </a:t>
            </a:r>
            <a:r>
              <a:rPr lang="en-US" dirty="0" err="1" smtClean="0"/>
              <a:t>cutsets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Fewer than exp(L/100d) of them in         .</a:t>
            </a:r>
          </a:p>
          <a:p>
            <a:r>
              <a:rPr lang="en-US" dirty="0" smtClean="0"/>
              <a:t>Thus, we may separately apply a union bound using our previous estimate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show that none of these </a:t>
            </a:r>
            <a:r>
              <a:rPr lang="en-US" dirty="0" err="1" smtClean="0"/>
              <a:t>cutsets</a:t>
            </a:r>
            <a:r>
              <a:rPr lang="en-US" dirty="0" smtClean="0"/>
              <a:t> occur as a level set of f.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irregular </a:t>
            </a:r>
            <a:r>
              <a:rPr lang="en-US" dirty="0" err="1" smtClean="0"/>
              <a:t>cutsets</a:t>
            </a:r>
            <a:endParaRPr lang="en-US" dirty="0"/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2989409" y="3255947"/>
          <a:ext cx="3332163" cy="588962"/>
        </p:xfrm>
        <a:graphic>
          <a:graphicData uri="http://schemas.openxmlformats.org/presentationml/2006/ole">
            <p:oleObj spid="_x0000_s65538" name="Equation" r:id="rId3" imgW="1295280" imgH="228600" progId="Equation.3">
              <p:embed/>
            </p:oleObj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6781800" y="2045852"/>
          <a:ext cx="990600" cy="481013"/>
        </p:xfrm>
        <a:graphic>
          <a:graphicData uri="http://schemas.openxmlformats.org/presentationml/2006/ole">
            <p:oleObj spid="_x0000_s65541" name="Equation" r:id="rId4" imgW="4442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Analyze other </a:t>
            </a:r>
            <a:r>
              <a:rPr lang="en-US" sz="2000" dirty="0" err="1" smtClean="0"/>
              <a:t>Lipschitz</a:t>
            </a:r>
            <a:r>
              <a:rPr lang="en-US" sz="2000" dirty="0" smtClean="0"/>
              <a:t> function models. Is the behavior similar? As mentioned, analysis of the 1-Lipschitz model follows from our results by a </a:t>
            </a:r>
            <a:r>
              <a:rPr lang="en-US" sz="2000" dirty="0" err="1" smtClean="0"/>
              <a:t>bijection</a:t>
            </a:r>
            <a:r>
              <a:rPr lang="en-US" sz="2000" dirty="0" smtClean="0"/>
              <a:t> of </a:t>
            </a:r>
            <a:r>
              <a:rPr lang="en-US" sz="2000" dirty="0" err="1" smtClean="0"/>
              <a:t>Yadin</a:t>
            </a:r>
            <a:r>
              <a:rPr lang="en-US" sz="2000" dirty="0" smtClean="0"/>
              <a:t>. Analyze sloped boundary values.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Analyze proper q-colorings for q&gt;3. Show rigidity of a typical coloring when d is sufficiently high. There does not seem to be a similar connection to height functions any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Analyze regular (non odd) </a:t>
            </a:r>
            <a:r>
              <a:rPr lang="en-US" sz="2000" dirty="0" err="1" smtClean="0"/>
              <a:t>cutsets</a:t>
            </a:r>
            <a:r>
              <a:rPr lang="en-US" sz="2000" dirty="0" smtClean="0"/>
              <a:t> and prove similar structure theorems. Can be useful in many models (</a:t>
            </a:r>
            <a:r>
              <a:rPr lang="en-US" sz="2000" dirty="0" err="1" smtClean="0"/>
              <a:t>Ising</a:t>
            </a:r>
            <a:r>
              <a:rPr lang="en-US" sz="2000" dirty="0" smtClean="0"/>
              <a:t>, percolation, colorings, etc.) as the </a:t>
            </a:r>
            <a:r>
              <a:rPr lang="en-US" sz="2000" dirty="0" err="1" smtClean="0"/>
              <a:t>cutsets</a:t>
            </a:r>
            <a:r>
              <a:rPr lang="en-US" sz="2000" dirty="0" smtClean="0"/>
              <a:t> form the phase boundary between two pure phases.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Improve structure theorems for odd </a:t>
            </a:r>
            <a:r>
              <a:rPr lang="en-US" sz="2000" dirty="0" err="1" smtClean="0"/>
              <a:t>cutsets</a:t>
            </a:r>
            <a:r>
              <a:rPr lang="en-US" sz="2000" dirty="0" smtClean="0"/>
              <a:t> – will reduce the minimal dimension for our theorems and will help in analyzing other models. </a:t>
            </a:r>
            <a:br>
              <a:rPr lang="en-US" sz="2000" dirty="0" smtClean="0"/>
            </a:br>
            <a:r>
              <a:rPr lang="en-US" sz="2000" dirty="0" smtClean="0"/>
              <a:t>With W. </a:t>
            </a:r>
            <a:r>
              <a:rPr lang="en-US" sz="2000" dirty="0" err="1" smtClean="0"/>
              <a:t>Samotij</a:t>
            </a:r>
            <a:r>
              <a:rPr lang="en-US" sz="2000" dirty="0" smtClean="0"/>
              <a:t> we use these theorems to improve the bounds on the phase transition point in the hard-core model.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sz="2600" dirty="0" smtClean="0"/>
              <a:t>Properties predicted to be </a:t>
            </a:r>
            <a:r>
              <a:rPr lang="en-US" sz="2600" dirty="0" smtClean="0">
                <a:solidFill>
                  <a:srgbClr val="CC00FF"/>
                </a:solidFill>
              </a:rPr>
              <a:t>universal</a:t>
            </a:r>
            <a:r>
              <a:rPr lang="en-US" sz="2600" dirty="0" smtClean="0"/>
              <a:t>. Independent of potential V under minor assumptions. </a:t>
            </a:r>
          </a:p>
          <a:p>
            <a:r>
              <a:rPr lang="en-US" sz="2600" dirty="0" smtClean="0"/>
              <a:t>When </a:t>
            </a:r>
            <a:r>
              <a:rPr lang="el-GR" sz="2600" dirty="0" smtClean="0"/>
              <a:t>Λ</a:t>
            </a:r>
            <a:r>
              <a:rPr lang="en-US" sz="2600" dirty="0" smtClean="0"/>
              <a:t> is a box of side length n, have:</a:t>
            </a:r>
            <a:br>
              <a:rPr lang="en-US" sz="2600" dirty="0" smtClean="0"/>
            </a:br>
            <a:r>
              <a:rPr lang="en-US" sz="2600" dirty="0" smtClean="0"/>
              <a:t>     fluctuations in 1 dimensions.</a:t>
            </a:r>
            <a:br>
              <a:rPr lang="en-US" sz="2600" dirty="0" smtClean="0"/>
            </a:br>
            <a:r>
              <a:rPr lang="en-US" sz="2600" dirty="0" smtClean="0"/>
              <a:t>        fluctuations in 2 dimensions.</a:t>
            </a:r>
            <a:br>
              <a:rPr lang="en-US" sz="2600" dirty="0" smtClean="0"/>
            </a:br>
            <a:r>
              <a:rPr lang="en-US" sz="2600" dirty="0" smtClean="0">
                <a:solidFill>
                  <a:srgbClr val="CC00FF"/>
                </a:solidFill>
              </a:rPr>
              <a:t>Bounded</a:t>
            </a:r>
            <a:r>
              <a:rPr lang="en-US" sz="2600" dirty="0" smtClean="0"/>
              <a:t> fluctuations in ≥3 dimensions.</a:t>
            </a:r>
          </a:p>
          <a:p>
            <a:r>
              <a:rPr lang="en-US" sz="2600" dirty="0" smtClean="0"/>
              <a:t>When V is </a:t>
            </a:r>
            <a:r>
              <a:rPr lang="en-US" sz="2600" dirty="0" smtClean="0">
                <a:solidFill>
                  <a:srgbClr val="CC00FF"/>
                </a:solidFill>
              </a:rPr>
              <a:t>strictly convex</a:t>
            </a:r>
            <a:r>
              <a:rPr lang="en-US" sz="2600" dirty="0" smtClean="0"/>
              <a:t>, many universal properties established by a long list of authors.</a:t>
            </a:r>
          </a:p>
          <a:p>
            <a:r>
              <a:rPr lang="en-US" sz="2600" dirty="0" smtClean="0"/>
              <a:t>Some recent progress also for </a:t>
            </a:r>
            <a:r>
              <a:rPr lang="en-US" sz="2600" dirty="0" smtClean="0">
                <a:solidFill>
                  <a:srgbClr val="CC00FF"/>
                </a:solidFill>
              </a:rPr>
              <a:t>continuous, non-convex potentials</a:t>
            </a:r>
            <a:r>
              <a:rPr lang="en-US" sz="2600" dirty="0" smtClean="0"/>
              <a:t> (Adams, </a:t>
            </a:r>
            <a:r>
              <a:rPr lang="en-US" sz="2600" dirty="0" err="1" smtClean="0"/>
              <a:t>Biskup</a:t>
            </a:r>
            <a:r>
              <a:rPr lang="en-US" sz="2600" dirty="0" smtClean="0"/>
              <a:t>, </a:t>
            </a:r>
            <a:r>
              <a:rPr lang="en-US" sz="2600" dirty="0" err="1" smtClean="0"/>
              <a:t>Cotar</a:t>
            </a:r>
            <a:r>
              <a:rPr lang="en-US" sz="2600" dirty="0" smtClean="0"/>
              <a:t>, </a:t>
            </a:r>
            <a:r>
              <a:rPr lang="en-US" sz="2600" dirty="0" err="1" smtClean="0"/>
              <a:t>Deuschel</a:t>
            </a:r>
            <a:r>
              <a:rPr lang="en-US" sz="2600" dirty="0" smtClean="0"/>
              <a:t>, </a:t>
            </a:r>
            <a:r>
              <a:rPr lang="en-US" sz="2600" dirty="0" err="1" smtClean="0"/>
              <a:t>Kotecký</a:t>
            </a:r>
            <a:r>
              <a:rPr lang="en-US" sz="2600" dirty="0" smtClean="0"/>
              <a:t>, </a:t>
            </a:r>
            <a:r>
              <a:rPr lang="en-US" sz="2600" dirty="0" err="1" smtClean="0"/>
              <a:t>Müller</a:t>
            </a:r>
            <a:r>
              <a:rPr lang="en-US" sz="2600" dirty="0" smtClean="0"/>
              <a:t>, </a:t>
            </a:r>
            <a:r>
              <a:rPr lang="en-US" sz="2600" dirty="0" err="1" smtClean="0"/>
              <a:t>Spohn</a:t>
            </a:r>
            <a:r>
              <a:rPr lang="en-US" sz="2600" dirty="0" smtClean="0"/>
              <a:t>). </a:t>
            </a: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Properties of random surfaces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6671" y="2790474"/>
          <a:ext cx="514929" cy="460726"/>
        </p:xfrm>
        <a:graphic>
          <a:graphicData uri="http://schemas.openxmlformats.org/presentationml/2006/ole">
            <p:oleObj spid="_x0000_s35841" name="Equation" r:id="rId3" imgW="24120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25500" y="3200400"/>
          <a:ext cx="912813" cy="493713"/>
        </p:xfrm>
        <a:graphic>
          <a:graphicData uri="http://schemas.openxmlformats.org/presentationml/2006/ole">
            <p:oleObj spid="_x0000_s35842" name="Equation" r:id="rId4" imgW="4698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When the surface takes integer values                a new transition is expected: a two-dimensional </a:t>
            </a:r>
            <a:r>
              <a:rPr lang="en-US" dirty="0" smtClean="0">
                <a:solidFill>
                  <a:srgbClr val="CC00FF"/>
                </a:solidFill>
              </a:rPr>
              <a:t>roughening transition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Transition from previous </a:t>
            </a:r>
            <a:r>
              <a:rPr lang="en-US" dirty="0" smtClean="0">
                <a:solidFill>
                  <a:srgbClr val="CC00FF"/>
                </a:solidFill>
              </a:rPr>
              <a:t>logarithmic</a:t>
            </a:r>
            <a:r>
              <a:rPr lang="en-US" dirty="0" smtClean="0"/>
              <a:t> fluctuations to </a:t>
            </a:r>
            <a:r>
              <a:rPr lang="en-US" dirty="0" smtClean="0">
                <a:solidFill>
                  <a:srgbClr val="CC00FF"/>
                </a:solidFill>
              </a:rPr>
              <a:t>bounded </a:t>
            </a:r>
            <a:r>
              <a:rPr lang="en-US" dirty="0" smtClean="0"/>
              <a:t>fluctuations as the temperature decreases.</a:t>
            </a:r>
          </a:p>
          <a:p>
            <a:r>
              <a:rPr lang="en-US" dirty="0" smtClean="0"/>
              <a:t>Established only in 2 models! The integer-valued DGFF:             and the Solid-On-Solid model:            (</a:t>
            </a:r>
            <a:r>
              <a:rPr lang="en-US" dirty="0" err="1" smtClean="0"/>
              <a:t>Fröhlich</a:t>
            </a:r>
            <a:r>
              <a:rPr lang="en-US" dirty="0" smtClean="0"/>
              <a:t> and Spencer 81)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Integer-valued random </a:t>
            </a:r>
            <a:r>
              <a:rPr lang="en-US" dirty="0"/>
              <a:t>s</a:t>
            </a:r>
            <a:r>
              <a:rPr lang="en-US" dirty="0" smtClean="0"/>
              <a:t>urfaces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85925" y="1246908"/>
          <a:ext cx="1441450" cy="409575"/>
        </p:xfrm>
        <a:graphic>
          <a:graphicData uri="http://schemas.openxmlformats.org/presentationml/2006/ole">
            <p:oleObj spid="_x0000_s21506" name="Equation" r:id="rId3" imgW="672840" imgH="190440" progId="Equation.3">
              <p:embed/>
            </p:oleObj>
          </a:graphicData>
        </a:graphic>
      </p:graphicFrame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108325" y="4160260"/>
          <a:ext cx="1244600" cy="515937"/>
        </p:xfrm>
        <a:graphic>
          <a:graphicData uri="http://schemas.openxmlformats.org/presentationml/2006/ole">
            <p:oleObj spid="_x0000_s21507" name="Equation" r:id="rId4" imgW="622080" imgH="22860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066636" y="4560452"/>
          <a:ext cx="1244600" cy="573088"/>
        </p:xfrm>
        <a:graphic>
          <a:graphicData uri="http://schemas.openxmlformats.org/presentationml/2006/ole">
            <p:oleObj spid="_x0000_s21509" name="Equation" r:id="rId5" imgW="622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CC00FF"/>
                </a:solidFill>
              </a:rPr>
              <a:t>random </a:t>
            </a:r>
            <a:r>
              <a:rPr lang="en-US" dirty="0" err="1" smtClean="0">
                <a:solidFill>
                  <a:srgbClr val="CC00FF"/>
                </a:solidFill>
              </a:rPr>
              <a:t>Lipschitz</a:t>
            </a:r>
            <a:r>
              <a:rPr lang="en-US" dirty="0" smtClean="0">
                <a:solidFill>
                  <a:srgbClr val="CC00FF"/>
                </a:solidFill>
              </a:rPr>
              <a:t> function </a:t>
            </a:r>
            <a:r>
              <a:rPr lang="en-US" dirty="0" smtClean="0"/>
              <a:t>is the case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</a:t>
            </a:r>
            <a:r>
              <a:rPr lang="en-US" smtClean="0"/>
              <a:t>so-called </a:t>
            </a:r>
            <a:r>
              <a:rPr lang="en-US" dirty="0" smtClean="0">
                <a:solidFill>
                  <a:srgbClr val="CC00FF"/>
                </a:solidFill>
              </a:rPr>
              <a:t>h</a:t>
            </a:r>
            <a:r>
              <a:rPr lang="en-US" smtClean="0">
                <a:solidFill>
                  <a:srgbClr val="CC00FF"/>
                </a:solidFill>
              </a:rPr>
              <a:t>ammock </a:t>
            </a:r>
            <a:r>
              <a:rPr lang="en-US" dirty="0" smtClean="0">
                <a:solidFill>
                  <a:srgbClr val="CC00FF"/>
                </a:solidFill>
              </a:rPr>
              <a:t>potential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Here, the parameter β is irrelevant and the function is a just a </a:t>
            </a:r>
            <a:r>
              <a:rPr lang="en-US" dirty="0" smtClean="0">
                <a:solidFill>
                  <a:srgbClr val="CC00FF"/>
                </a:solidFill>
              </a:rPr>
              <a:t>uniformly sampled </a:t>
            </a:r>
            <a:r>
              <a:rPr lang="en-US" dirty="0" err="1" smtClean="0">
                <a:solidFill>
                  <a:srgbClr val="CC00FF"/>
                </a:solidFill>
              </a:rPr>
              <a:t>Lipschitz</a:t>
            </a:r>
            <a:r>
              <a:rPr lang="en-US" dirty="0" smtClean="0">
                <a:solidFill>
                  <a:srgbClr val="CC00FF"/>
                </a:solidFill>
              </a:rPr>
              <a:t> function </a:t>
            </a:r>
            <a:r>
              <a:rPr lang="en-US" dirty="0" smtClean="0"/>
              <a:t>on </a:t>
            </a:r>
            <a:r>
              <a:rPr lang="el-GR" dirty="0" smtClean="0"/>
              <a:t>Λ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Natural also from an analytic point of view.</a:t>
            </a:r>
          </a:p>
          <a:p>
            <a:r>
              <a:rPr lang="en-US" dirty="0" smtClean="0"/>
              <a:t>Analysis of this case is wide open for all d≥2!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</a:t>
            </a:r>
            <a:r>
              <a:rPr lang="en-US" dirty="0" err="1" smtClean="0"/>
              <a:t>Lipschitz</a:t>
            </a:r>
            <a:r>
              <a:rPr lang="en-US" dirty="0" smtClean="0"/>
              <a:t> functions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90600" y="1764148"/>
          <a:ext cx="3230033" cy="1066800"/>
        </p:xfrm>
        <a:graphic>
          <a:graphicData uri="http://schemas.openxmlformats.org/presentationml/2006/ole">
            <p:oleObj spid="_x0000_s22530" name="Equation" r:id="rId3" imgW="13842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2d_3d_cont_lip_100_3col_colorbar_below.png"/>
          <p:cNvPicPr>
            <a:picLocks noGrp="1" noChangeAspect="1"/>
          </p:cNvPicPr>
          <p:nvPr>
            <p:ph idx="1"/>
          </p:nvPr>
        </p:nvPicPr>
        <p:blipFill>
          <a:blip r:embed="rId2"/>
          <a:srcRect l="1754" t="8317" r="2632" b="16327"/>
          <a:stretch>
            <a:fillRect/>
          </a:stretch>
        </p:blipFill>
        <p:spPr>
          <a:xfrm>
            <a:off x="381000" y="1244596"/>
            <a:ext cx="8305800" cy="4572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uniform </a:t>
            </a:r>
            <a:r>
              <a:rPr lang="en-US" dirty="0" err="1" smtClean="0"/>
              <a:t>Lipschitz</a:t>
            </a:r>
            <a:r>
              <a:rPr lang="en-US" dirty="0" smtClean="0"/>
              <a:t> function in 2 and 3 dimensions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A </a:t>
            </a:r>
            <a:r>
              <a:rPr lang="en-US" sz="1800" dirty="0" smtClean="0">
                <a:solidFill>
                  <a:srgbClr val="CC00FF"/>
                </a:solidFill>
              </a:rPr>
              <a:t>random M-</a:t>
            </a:r>
            <a:r>
              <a:rPr lang="en-US" sz="1800" dirty="0" err="1" smtClean="0">
                <a:solidFill>
                  <a:srgbClr val="CC00FF"/>
                </a:solidFill>
              </a:rPr>
              <a:t>Lipschitz</a:t>
            </a:r>
            <a:r>
              <a:rPr lang="en-US" sz="1800" dirty="0" smtClean="0">
                <a:solidFill>
                  <a:srgbClr val="CC00FF"/>
                </a:solidFill>
              </a:rPr>
              <a:t> function</a:t>
            </a:r>
            <a:r>
              <a:rPr lang="en-US" sz="1800" dirty="0" smtClean="0"/>
              <a:t> is an                     sampled with the potential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Almost no analysis available for these functions.</a:t>
            </a:r>
            <a:endParaRPr lang="en-US" sz="1800" dirty="0"/>
          </a:p>
          <a:p>
            <a:r>
              <a:rPr lang="en-US" sz="1800" dirty="0" smtClean="0"/>
              <a:t>A </a:t>
            </a:r>
            <a:r>
              <a:rPr lang="en-US" sz="1800" dirty="0" smtClean="0">
                <a:solidFill>
                  <a:srgbClr val="CC00FF"/>
                </a:solidFill>
              </a:rPr>
              <a:t>random (graph) homomorphism function </a:t>
            </a:r>
            <a:r>
              <a:rPr lang="en-US" sz="1800" dirty="0" smtClean="0"/>
              <a:t>is the case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Investigated on general graphs as a generalization of SRW.</a:t>
            </a:r>
            <a:br>
              <a:rPr lang="en-US" sz="1800" dirty="0" smtClean="0"/>
            </a:br>
            <a:r>
              <a:rPr lang="en-US" sz="1800" dirty="0" smtClean="0"/>
              <a:t>In    , it is the height function for the square ice model.</a:t>
            </a:r>
          </a:p>
          <a:p>
            <a:r>
              <a:rPr lang="en-US" sz="1800" dirty="0" err="1" smtClean="0"/>
              <a:t>Benjamini,Yadin</a:t>
            </a:r>
            <a:r>
              <a:rPr lang="en-US" sz="1800" dirty="0" smtClean="0"/>
              <a:t>, </a:t>
            </a:r>
            <a:r>
              <a:rPr lang="en-US" sz="1800" dirty="0" err="1" smtClean="0"/>
              <a:t>Yehudayoff</a:t>
            </a:r>
            <a:r>
              <a:rPr lang="en-US" sz="1800" dirty="0" smtClean="0"/>
              <a:t> 07:lower bound (</a:t>
            </a:r>
            <a:r>
              <a:rPr lang="en-US" sz="1800" dirty="0" err="1" smtClean="0"/>
              <a:t>logn</a:t>
            </a:r>
            <a:r>
              <a:rPr lang="en-US" sz="1800" dirty="0" smtClean="0"/>
              <a:t>)</a:t>
            </a:r>
            <a:r>
              <a:rPr lang="en-US" sz="1800" baseline="30000" dirty="0" smtClean="0"/>
              <a:t>1/d  </a:t>
            </a:r>
            <a:r>
              <a:rPr lang="en-US" sz="1800" dirty="0" smtClean="0"/>
              <a:t>on maximum.</a:t>
            </a:r>
          </a:p>
          <a:p>
            <a:r>
              <a:rPr lang="en-US" sz="1800" dirty="0" smtClean="0"/>
              <a:t>Galvin, Kahn 03-04: On hypercube         , takes ≤5 values with high probability as            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Integer-valued </a:t>
            </a:r>
            <a:r>
              <a:rPr lang="en-US" dirty="0" err="1" smtClean="0"/>
              <a:t>Lipschitz</a:t>
            </a:r>
            <a:r>
              <a:rPr lang="en-US" dirty="0" smtClean="0"/>
              <a:t> functions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52525" y="1752600"/>
          <a:ext cx="5367338" cy="838200"/>
        </p:xfrm>
        <a:graphic>
          <a:graphicData uri="http://schemas.openxmlformats.org/presentationml/2006/ole">
            <p:oleObj spid="_x0000_s2050" name="Equation" r:id="rId3" imgW="2298600" imgH="4572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546288" y="3352800"/>
          <a:ext cx="3230562" cy="838200"/>
        </p:xfrm>
        <a:graphic>
          <a:graphicData uri="http://schemas.openxmlformats.org/presentationml/2006/ole">
            <p:oleObj spid="_x0000_s2051" name="Equation" r:id="rId4" imgW="1384200" imgH="4572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038436" y="1200728"/>
          <a:ext cx="1482725" cy="338138"/>
        </p:xfrm>
        <a:graphic>
          <a:graphicData uri="http://schemas.openxmlformats.org/presentationml/2006/ole">
            <p:oleObj spid="_x0000_s2053" name="Equation" r:id="rId5" imgW="634680" imgH="17748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173020" y="4410364"/>
          <a:ext cx="237836" cy="310572"/>
        </p:xfrm>
        <a:graphic>
          <a:graphicData uri="http://schemas.openxmlformats.org/presentationml/2006/ole">
            <p:oleObj spid="_x0000_s2054" name="Equation" r:id="rId6" imgW="190440" imgH="19044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828308" y="5029200"/>
          <a:ext cx="609600" cy="393700"/>
        </p:xfrm>
        <a:graphic>
          <a:graphicData uri="http://schemas.openxmlformats.org/presentationml/2006/ole">
            <p:oleObj spid="_x0000_s2055" name="Equation" r:id="rId7" imgW="38088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475344" y="5352472"/>
          <a:ext cx="825500" cy="330200"/>
        </p:xfrm>
        <a:graphic>
          <a:graphicData uri="http://schemas.openxmlformats.org/presentationml/2006/ole">
            <p:oleObj spid="_x0000_s2056" name="Equation" r:id="rId8" imgW="4442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d_300_6col_colorbar_below.png"/>
          <p:cNvPicPr>
            <a:picLocks noGrp="1" noChangeAspect="1"/>
          </p:cNvPicPr>
          <p:nvPr>
            <p:ph idx="1"/>
          </p:nvPr>
        </p:nvPicPr>
        <p:blipFill>
          <a:blip r:embed="rId2"/>
          <a:srcRect l="23904" t="7046" r="21092" b="11073"/>
          <a:stretch>
            <a:fillRect/>
          </a:stretch>
        </p:blipFill>
        <p:spPr>
          <a:xfrm>
            <a:off x="2045146" y="1066800"/>
            <a:ext cx="5001204" cy="519969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2-dimensional homomorphism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evel_set_40_300_widths_2_1_2.png"/>
          <p:cNvPicPr>
            <a:picLocks noGrp="1" noChangeAspect="1"/>
          </p:cNvPicPr>
          <p:nvPr>
            <p:ph idx="1"/>
          </p:nvPr>
        </p:nvPicPr>
        <p:blipFill>
          <a:blip r:embed="rId2"/>
          <a:srcRect l="3026" t="15065" r="3344" b="9609"/>
          <a:stretch>
            <a:fillRect/>
          </a:stretch>
        </p:blipFill>
        <p:spPr>
          <a:xfrm>
            <a:off x="152400" y="990600"/>
            <a:ext cx="8818880" cy="4724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 sets of 2D homomorphism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5791200"/>
            <a:ext cx="6497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Outermost 0→1 level sets of homomorphism functions</a:t>
            </a:r>
          </a:p>
          <a:p>
            <a:r>
              <a:rPr lang="en-US" dirty="0" smtClean="0"/>
              <a:t>Trivial level sets (having exactly 4 edges) not drawn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3901</TotalTime>
  <Words>1450</Words>
  <Application>Microsoft Office PowerPoint</Application>
  <PresentationFormat>On-screen Show (4:3)</PresentationFormat>
  <Paragraphs>338</Paragraphs>
  <Slides>29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Concourse</vt:lpstr>
      <vt:lpstr>Equation</vt:lpstr>
      <vt:lpstr>Worksheet</vt:lpstr>
      <vt:lpstr>Lipschitz functions, proper colorings and cutsets in high dimensions</vt:lpstr>
      <vt:lpstr>Random surfaces</vt:lpstr>
      <vt:lpstr>Properties of random surfaces</vt:lpstr>
      <vt:lpstr>Integer-valued random surfaces</vt:lpstr>
      <vt:lpstr>Random Lipschitz functions</vt:lpstr>
      <vt:lpstr>A uniform Lipschitz function in 2 and 3 dimensions</vt:lpstr>
      <vt:lpstr>Integer-valued Lipschitz functions</vt:lpstr>
      <vt:lpstr>A 2-dimensional homomorphism</vt:lpstr>
      <vt:lpstr>Level sets of 2D homomorphism</vt:lpstr>
      <vt:lpstr>2 and 3-dimensional homomorphism functions</vt:lpstr>
      <vt:lpstr>Rigidity of 3-dimensional homomorphism function</vt:lpstr>
      <vt:lpstr>Proper colorings of Z</vt:lpstr>
      <vt:lpstr>Homomorphisms ↔ 3-colorings</vt:lpstr>
      <vt:lpstr>Main results (I) - fluctuations</vt:lpstr>
      <vt:lpstr>Main results (II) – level sets </vt:lpstr>
      <vt:lpstr>Structure of homomorphism functions and proper 3-colorings</vt:lpstr>
      <vt:lpstr>Roughening transition</vt:lpstr>
      <vt:lpstr>Limits of homomorphism functions (joint with Feldheim)</vt:lpstr>
      <vt:lpstr>Proof ideas for level set theorem</vt:lpstr>
      <vt:lpstr>Shift transformation I</vt:lpstr>
      <vt:lpstr>Shift transformation II</vt:lpstr>
      <vt:lpstr>Estimate for given contour</vt:lpstr>
      <vt:lpstr>Coarse graining</vt:lpstr>
      <vt:lpstr>Interior approximation I</vt:lpstr>
      <vt:lpstr>Interior approximation I</vt:lpstr>
      <vt:lpstr>Interior approximation II</vt:lpstr>
      <vt:lpstr>Interior approximation III</vt:lpstr>
      <vt:lpstr>Counting irregular cutsets</vt:lpstr>
      <vt:lpstr>Open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Lipschitz functions, proper colorings and cutsets in high dimensions</dc:title>
  <dc:creator>Alin</dc:creator>
  <cp:lastModifiedBy> </cp:lastModifiedBy>
  <cp:revision>203</cp:revision>
  <dcterms:created xsi:type="dcterms:W3CDTF">2010-12-10T12:10:44Z</dcterms:created>
  <dcterms:modified xsi:type="dcterms:W3CDTF">2011-06-02T05:40:54Z</dcterms:modified>
</cp:coreProperties>
</file>