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embeddings/oleObject8.bin" ContentType="application/vnd.openxmlformats-officedocument.oleObject"/>
  <Override PartName="/ppt/notesSlides/notesSlide16.xml" ContentType="application/vnd.openxmlformats-officedocument.presentationml.notesSlide+xml"/>
  <Override PartName="/ppt/embeddings/oleObject1.bin" ContentType="application/vnd.openxmlformats-officedocument.oleObject"/>
  <Default Extension="xml" ContentType="application/xml"/>
  <Override PartName="/ppt/tableStyles.xml" ContentType="application/vnd.openxmlformats-officedocument.presentationml.tableStyles+xml"/>
  <Override PartName="/ppt/embeddings/oleObject16.bin" ContentType="application/vnd.openxmlformats-officedocument.oleObject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embeddings/oleObject23.bin" ContentType="application/vnd.openxmlformats-officedocument.oleObject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embeddings/oleObject7.bin" ContentType="application/vnd.openxmlformats-officedocument.oleObject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embeddings/oleObject15.bin" ContentType="application/vnd.openxmlformats-officedocument.oleObject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embeddings/oleObject22.bin" ContentType="application/vnd.openxmlformats-officedocument.oleObject"/>
  <Override PartName="/ppt/slides/slide12.xml" ContentType="application/vnd.openxmlformats-officedocument.presentationml.slide+xml"/>
  <Override PartName="/ppt/embeddings/oleObject6.bin" ContentType="application/vnd.openxmlformats-officedocument.oleObject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embeddings/oleObject14.bin" ContentType="application/vnd.openxmlformats-officedocument.oleObject"/>
  <Default Extension="pict" ContentType="image/pict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embeddings/oleObject12.bin" ContentType="application/vnd.openxmlformats-officedocument.oleObject"/>
  <Override PartName="/ppt/slides/slide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embeddings/oleObject21.bin" ContentType="application/vnd.openxmlformats-officedocument.oleObject"/>
  <Override PartName="/ppt/slides/slide11.xml" ContentType="application/vnd.openxmlformats-officedocument.presentationml.slide+xml"/>
  <Override PartName="/ppt/embeddings/oleObject5.bin" ContentType="application/vnd.openxmlformats-officedocument.oleObject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3.bin" ContentType="application/vnd.openxmlformats-officedocument.oleObject"/>
  <Override PartName="/ppt/slides/slide25.xml" ContentType="application/vnd.openxmlformats-officedocument.presentationml.slide+xml"/>
  <Override PartName="/ppt/charts/chart2.xml" ContentType="application/vnd.openxmlformats-officedocument.drawingml.char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embeddings/oleObject11.bin" ContentType="application/vnd.openxmlformats-officedocument.oleObject"/>
  <Override PartName="/ppt/slides/slide2.xml" ContentType="application/vnd.openxmlformats-officedocument.presentationml.slide+xml"/>
  <Override PartName="/ppt/notesSlides/notesSlide20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embeddings/oleObject20.bin" ContentType="application/vnd.openxmlformats-officedocument.oleObject"/>
  <Override PartName="/ppt/slides/slide10.xml" ContentType="application/vnd.openxmlformats-officedocument.presentationml.slide+xml"/>
  <Override PartName="/ppt/embeddings/oleObject4.bin" ContentType="application/vnd.openxmlformats-officedocument.oleObject"/>
  <Override PartName="/ppt/notesSlides/notesSlide12.xml" ContentType="application/vnd.openxmlformats-officedocument.presentationml.notesSlide+xml"/>
  <Override PartName="/ppt/embeddings/oleObject19.bin" ContentType="application/vnd.openxmlformats-officedocument.oleObject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embeddings/oleObject10.bin" ContentType="application/vnd.openxmlformats-officedocument.oleObject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embeddings/oleObject3.bin" ContentType="application/vnd.openxmlformats-officedocument.oleObject"/>
  <Override PartName="/ppt/notesSlides/notesSlide11.xml" ContentType="application/vnd.openxmlformats-officedocument.presentationml.notesSlide+xml"/>
  <Override PartName="/ppt/embeddings/oleObject18.bin" ContentType="application/vnd.openxmlformats-officedocument.oleObject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embeddings/oleObject9.bin" ContentType="application/vnd.openxmlformats-officedocument.oleObject"/>
  <Override PartName="/ppt/notesSlides/notesSlide17.xml" ContentType="application/vnd.openxmlformats-officedocument.presentationml.notesSlide+xml"/>
  <Override PartName="/ppt/embeddings/oleObject2.bin" ContentType="application/vnd.openxmlformats-officedocument.oleObject"/>
  <Override PartName="/ppt/embeddings/oleObject17.bin" ContentType="application/vnd.openxmlformats-officedocument.oleObject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notesSlides/notesSlide2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2" r:id="rId1"/>
  </p:sldMasterIdLst>
  <p:notesMasterIdLst>
    <p:notesMasterId r:id="rId37"/>
  </p:notesMasterIdLst>
  <p:sldIdLst>
    <p:sldId id="281" r:id="rId2"/>
    <p:sldId id="278" r:id="rId3"/>
    <p:sldId id="277" r:id="rId4"/>
    <p:sldId id="279" r:id="rId5"/>
    <p:sldId id="282" r:id="rId6"/>
    <p:sldId id="292" r:id="rId7"/>
    <p:sldId id="262" r:id="rId8"/>
    <p:sldId id="261" r:id="rId9"/>
    <p:sldId id="260" r:id="rId10"/>
    <p:sldId id="256" r:id="rId11"/>
    <p:sldId id="257" r:id="rId12"/>
    <p:sldId id="258" r:id="rId13"/>
    <p:sldId id="264" r:id="rId14"/>
    <p:sldId id="265" r:id="rId15"/>
    <p:sldId id="266" r:id="rId16"/>
    <p:sldId id="295" r:id="rId17"/>
    <p:sldId id="267" r:id="rId18"/>
    <p:sldId id="296" r:id="rId19"/>
    <p:sldId id="268" r:id="rId20"/>
    <p:sldId id="269" r:id="rId21"/>
    <p:sldId id="270" r:id="rId22"/>
    <p:sldId id="272" r:id="rId23"/>
    <p:sldId id="273" r:id="rId24"/>
    <p:sldId id="274" r:id="rId25"/>
    <p:sldId id="275" r:id="rId26"/>
    <p:sldId id="276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3" r:id="rId36"/>
  </p:sldIdLst>
  <p:sldSz cx="9144000" cy="6858000" type="screen4x3"/>
  <p:notesSz cx="6858000" cy="9144000"/>
  <p:defaultTextStyle>
    <a:defPPr>
      <a:defRPr lang="en-US"/>
    </a:defPPr>
    <a:lvl1pPr marL="0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0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16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21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26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128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ilbertourdaneta:Downloads:chart%20-1.2%20Vol%20GSB%20vs%20angle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ilbertourdaneta:Documents:UCLA:Summer%202012%20Math%20REU:chart%20.4%20Vol%20GSB%20vs%20angle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 sz="2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2400"/>
              <a:t>Regime Plot. Volume Fraction 0.2</a:t>
            </a:r>
          </a:p>
        </c:rich>
      </c:tx>
      <c:layout>
        <c:manualLayout>
          <c:xMode val="edge"/>
          <c:yMode val="edge"/>
          <c:x val="0.248698490813648"/>
          <c:y val="0.039637357830271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23867652717427"/>
          <c:y val="0.151436176129462"/>
          <c:w val="0.712798325715841"/>
          <c:h val="0.666287179218877"/>
        </c:manualLayout>
      </c:layout>
      <c:scatterChart>
        <c:scatterStyle val="lineMarker"/>
        <c:ser>
          <c:idx val="6"/>
          <c:order val="6"/>
          <c:tx>
            <c:strRef>
              <c:f>Sheet1!$C$2</c:f>
            </c:strRef>
          </c:tx>
          <c:spPr>
            <a:ln w="28575">
              <a:noFill/>
            </a:ln>
          </c:spPr>
          <c:xVal>
            <c:numRef>
              <c:f>Sheet1!$B$3:$B$97</c:f>
            </c:numRef>
          </c:xVal>
          <c:yVal>
            <c:numRef>
              <c:f>Sheet1!$C$3:$C$169</c:f>
            </c:numRef>
          </c:yVal>
        </c:ser>
        <c:ser>
          <c:idx val="7"/>
          <c:order val="7"/>
          <c:tx>
            <c:strRef>
              <c:f>Sheet1!$H$2</c:f>
            </c:strRef>
          </c:tx>
          <c:spPr>
            <a:ln w="28575">
              <a:noFill/>
            </a:ln>
          </c:spPr>
          <c:xVal>
            <c:numRef>
              <c:f>Sheet1!$B$3:$B$176</c:f>
            </c:numRef>
          </c:xVal>
          <c:yVal>
            <c:numRef>
              <c:f>Sheet1!$H$3:$H$76</c:f>
            </c:numRef>
          </c:yVal>
        </c:ser>
        <c:ser>
          <c:idx val="8"/>
          <c:order val="8"/>
          <c:tx>
            <c:strRef>
              <c:f>Sheet1!$G$2</c:f>
            </c:strRef>
          </c:tx>
          <c:spPr>
            <a:ln w="28575">
              <a:noFill/>
            </a:ln>
          </c:spPr>
          <c:xVal>
            <c:numRef>
              <c:f>Sheet1!$B$3:$B$76</c:f>
            </c:numRef>
          </c:xVal>
          <c:yVal>
            <c:numRef>
              <c:f>Sheet1!$G$3:$G$165</c:f>
            </c:numRef>
          </c:yVal>
        </c:ser>
        <c:ser>
          <c:idx val="9"/>
          <c:order val="9"/>
          <c:tx>
            <c:strRef>
              <c:f>Sheet1!$F$2</c:f>
            </c:strRef>
          </c:tx>
          <c:spPr>
            <a:ln w="28575">
              <a:noFill/>
            </a:ln>
          </c:spPr>
          <c:xVal>
            <c:numRef>
              <c:f>Sheet1!$B$3:$B$76</c:f>
            </c:numRef>
          </c:xVal>
          <c:yVal>
            <c:numRef>
              <c:f>Sheet1!$F$3:$F$191</c:f>
            </c:numRef>
          </c:yVal>
        </c:ser>
        <c:ser>
          <c:idx val="10"/>
          <c:order val="10"/>
          <c:tx>
            <c:strRef>
              <c:f>Sheet1!$D$2</c:f>
            </c:strRef>
          </c:tx>
          <c:spPr>
            <a:ln w="28575">
              <a:noFill/>
            </a:ln>
          </c:spPr>
          <c:xVal>
            <c:numRef>
              <c:f>Sheet1!$B$3:$B$76</c:f>
            </c:numRef>
          </c:xVal>
          <c:yVal>
            <c:numRef>
              <c:f>Sheet1!$D$3:$D$81</c:f>
            </c:numRef>
          </c:yVal>
        </c:ser>
        <c:ser>
          <c:idx val="11"/>
          <c:order val="11"/>
          <c:tx>
            <c:strRef>
              <c:f>Sheet1!$E$2</c:f>
            </c:strRef>
          </c:tx>
          <c:spPr>
            <a:ln w="28575">
              <a:noFill/>
            </a:ln>
          </c:spPr>
          <c:xVal>
            <c:numRef>
              <c:f>Sheet1!$B$3:$B$76</c:f>
            </c:numRef>
          </c:xVal>
          <c:yVal>
            <c:numRef>
              <c:f>Sheet1!$E$3:$E$147</c:f>
            </c:numRef>
          </c:yVal>
        </c:ser>
        <c:ser>
          <c:idx val="12"/>
          <c:order val="12"/>
          <c:tx>
            <c:strRef>
              <c:f>'[chart -1.2 Vol GSB vs angle.xls]Sheet1'!$C$2</c:f>
            </c:strRef>
          </c:tx>
          <c:spPr>
            <a:ln w="28575">
              <a:noFill/>
            </a:ln>
          </c:spPr>
          <c:xVal>
            <c:numRef>
              <c:f>'[chart -1.2 Vol GSB vs angle.xls]Sheet1'!$B$3:$B$97</c:f>
            </c:numRef>
          </c:xVal>
          <c:yVal>
            <c:numRef>
              <c:f>'[chart -1.2 Vol GSB vs angle.xls]Sheet1'!$C$3:$C$169</c:f>
            </c:numRef>
          </c:yVal>
        </c:ser>
        <c:ser>
          <c:idx val="13"/>
          <c:order val="13"/>
          <c:tx>
            <c:strRef>
              <c:f>'[chart -1.2 Vol GSB vs angle.xls]Sheet1'!$H$2</c:f>
            </c:strRef>
          </c:tx>
          <c:spPr>
            <a:ln w="28575">
              <a:noFill/>
            </a:ln>
          </c:spPr>
          <c:xVal>
            <c:numRef>
              <c:f>'[chart -1.2 Vol GSB vs angle.xls]Sheet1'!$B$3:$B$176</c:f>
            </c:numRef>
          </c:xVal>
          <c:yVal>
            <c:numRef>
              <c:f>'[chart -1.2 Vol GSB vs angle.xls]Sheet1'!$H$3:$H$76</c:f>
            </c:numRef>
          </c:yVal>
        </c:ser>
        <c:ser>
          <c:idx val="14"/>
          <c:order val="14"/>
          <c:tx>
            <c:strRef>
              <c:f>'[chart -1.2 Vol GSB vs angle.xls]Sheet1'!$G$2</c:f>
            </c:strRef>
          </c:tx>
          <c:spPr>
            <a:ln w="28575">
              <a:noFill/>
            </a:ln>
          </c:spPr>
          <c:xVal>
            <c:numRef>
              <c:f>'[chart -1.2 Vol GSB vs angle.xls]Sheet1'!$B$3:$B$76</c:f>
            </c:numRef>
          </c:xVal>
          <c:yVal>
            <c:numRef>
              <c:f>'[chart -1.2 Vol GSB vs angle.xls]Sheet1'!$G$3:$G$165</c:f>
            </c:numRef>
          </c:yVal>
        </c:ser>
        <c:ser>
          <c:idx val="15"/>
          <c:order val="15"/>
          <c:tx>
            <c:strRef>
              <c:f>'[chart -1.2 Vol GSB vs angle.xls]Sheet1'!$F$2</c:f>
            </c:strRef>
          </c:tx>
          <c:spPr>
            <a:ln w="28575">
              <a:noFill/>
            </a:ln>
          </c:spPr>
          <c:xVal>
            <c:numRef>
              <c:f>'[chart -1.2 Vol GSB vs angle.xls]Sheet1'!$B$3:$B$76</c:f>
            </c:numRef>
          </c:xVal>
          <c:yVal>
            <c:numRef>
              <c:f>'[chart -1.2 Vol GSB vs angle.xls]Sheet1'!$F$3:$F$191</c:f>
            </c:numRef>
          </c:yVal>
        </c:ser>
        <c:ser>
          <c:idx val="16"/>
          <c:order val="16"/>
          <c:tx>
            <c:strRef>
              <c:f>'[chart -1.2 Vol GSB vs angle.xls]Sheet1'!$D$2</c:f>
            </c:strRef>
          </c:tx>
          <c:spPr>
            <a:ln w="28575">
              <a:noFill/>
            </a:ln>
          </c:spPr>
          <c:xVal>
            <c:numRef>
              <c:f>'[chart -1.2 Vol GSB vs angle.xls]Sheet1'!$B$3:$B$76</c:f>
            </c:numRef>
          </c:xVal>
          <c:yVal>
            <c:numRef>
              <c:f>'[chart -1.2 Vol GSB vs angle.xls]Sheet1'!$D$3:$D$81</c:f>
            </c:numRef>
          </c:yVal>
        </c:ser>
        <c:ser>
          <c:idx val="17"/>
          <c:order val="17"/>
          <c:tx>
            <c:strRef>
              <c:f>'[chart -1.2 Vol GSB vs angle.xls]Sheet1'!$E$2</c:f>
            </c:strRef>
          </c:tx>
          <c:spPr>
            <a:ln w="28575">
              <a:noFill/>
            </a:ln>
          </c:spPr>
          <c:xVal>
            <c:numRef>
              <c:f>'[chart -1.2 Vol GSB vs angle.xls]Sheet1'!$B$3:$B$76</c:f>
            </c:numRef>
          </c:xVal>
          <c:yVal>
            <c:numRef>
              <c:f>'[chart -1.2 Vol GSB vs angle.xls]Sheet1'!$E$3:$E$147</c:f>
            </c:numRef>
          </c:yVal>
        </c:ser>
        <c:ser>
          <c:idx val="0"/>
          <c:order val="0"/>
          <c:tx>
            <c:strRef>
              <c:f>'[chart -1.2 Vol GSB vs angle.xls]Sheet1'!$C$2</c:f>
              <c:strCache>
                <c:ptCount val="1"/>
                <c:pt idx="0">
                  <c:v>Settled Sep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0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'[chart -1.2 Vol GSB vs angle.xls]Sheet1'!$B$3:$B$97</c:f>
              <c:numCache>
                <c:formatCode>General</c:formatCode>
                <c:ptCount val="95"/>
                <c:pt idx="21">
                  <c:v>100.0</c:v>
                </c:pt>
                <c:pt idx="22">
                  <c:v>75.0</c:v>
                </c:pt>
                <c:pt idx="23">
                  <c:v>50.0</c:v>
                </c:pt>
                <c:pt idx="24">
                  <c:v>25.0</c:v>
                </c:pt>
                <c:pt idx="25">
                  <c:v>0.0</c:v>
                </c:pt>
                <c:pt idx="27">
                  <c:v>100.0</c:v>
                </c:pt>
                <c:pt idx="28">
                  <c:v>75.0</c:v>
                </c:pt>
                <c:pt idx="29">
                  <c:v>50.0</c:v>
                </c:pt>
                <c:pt idx="30">
                  <c:v>25.0</c:v>
                </c:pt>
                <c:pt idx="31">
                  <c:v>0.0</c:v>
                </c:pt>
                <c:pt idx="33">
                  <c:v>100.0</c:v>
                </c:pt>
                <c:pt idx="34">
                  <c:v>75.0</c:v>
                </c:pt>
                <c:pt idx="35">
                  <c:v>50.0</c:v>
                </c:pt>
                <c:pt idx="36">
                  <c:v>25.0</c:v>
                </c:pt>
                <c:pt idx="37">
                  <c:v>0.0</c:v>
                </c:pt>
                <c:pt idx="39">
                  <c:v>100.0</c:v>
                </c:pt>
                <c:pt idx="40">
                  <c:v>75.0</c:v>
                </c:pt>
                <c:pt idx="41">
                  <c:v>50.0</c:v>
                </c:pt>
                <c:pt idx="42">
                  <c:v>25.0</c:v>
                </c:pt>
                <c:pt idx="43">
                  <c:v>0.0</c:v>
                </c:pt>
              </c:numCache>
            </c:numRef>
          </c:xVal>
          <c:yVal>
            <c:numRef>
              <c:f>'[chart -1.2 Vol GSB vs angle.xls]Sheet1'!$C$3:$C$169</c:f>
              <c:numCache>
                <c:formatCode>General</c:formatCode>
                <c:ptCount val="167"/>
                <c:pt idx="21">
                  <c:v>30.0</c:v>
                </c:pt>
                <c:pt idx="22">
                  <c:v>30.0</c:v>
                </c:pt>
                <c:pt idx="23">
                  <c:v>30.0</c:v>
                </c:pt>
                <c:pt idx="24">
                  <c:v>30.0</c:v>
                </c:pt>
                <c:pt idx="25">
                  <c:v>30.0</c:v>
                </c:pt>
                <c:pt idx="27">
                  <c:v>50.0</c:v>
                </c:pt>
                <c:pt idx="30">
                  <c:v>50.0</c:v>
                </c:pt>
                <c:pt idx="31">
                  <c:v>50.0</c:v>
                </c:pt>
                <c:pt idx="33">
                  <c:v>10.0</c:v>
                </c:pt>
                <c:pt idx="34">
                  <c:v>10.0</c:v>
                </c:pt>
                <c:pt idx="35">
                  <c:v>10.0</c:v>
                </c:pt>
                <c:pt idx="36">
                  <c:v>10.0</c:v>
                </c:pt>
                <c:pt idx="37">
                  <c:v>10.0</c:v>
                </c:pt>
              </c:numCache>
            </c:numRef>
          </c:yVal>
        </c:ser>
        <c:ser>
          <c:idx val="1"/>
          <c:order val="1"/>
          <c:tx>
            <c:strRef>
              <c:f>'[chart -1.2 Vol GSB vs angle.xls]Sheet1'!$H$2</c:f>
              <c:strCache>
                <c:ptCount val="1"/>
                <c:pt idx="0">
                  <c:v>Ridged Mixed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0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'[chart -1.2 Vol GSB vs angle.xls]Sheet1'!$B$3:$B$176</c:f>
              <c:numCache>
                <c:formatCode>General</c:formatCode>
                <c:ptCount val="174"/>
                <c:pt idx="21">
                  <c:v>100.0</c:v>
                </c:pt>
                <c:pt idx="22">
                  <c:v>75.0</c:v>
                </c:pt>
                <c:pt idx="23">
                  <c:v>50.0</c:v>
                </c:pt>
                <c:pt idx="24">
                  <c:v>25.0</c:v>
                </c:pt>
                <c:pt idx="25">
                  <c:v>0.0</c:v>
                </c:pt>
                <c:pt idx="27">
                  <c:v>100.0</c:v>
                </c:pt>
                <c:pt idx="28">
                  <c:v>75.0</c:v>
                </c:pt>
                <c:pt idx="29">
                  <c:v>50.0</c:v>
                </c:pt>
                <c:pt idx="30">
                  <c:v>25.0</c:v>
                </c:pt>
                <c:pt idx="31">
                  <c:v>0.0</c:v>
                </c:pt>
                <c:pt idx="33">
                  <c:v>100.0</c:v>
                </c:pt>
                <c:pt idx="34">
                  <c:v>75.0</c:v>
                </c:pt>
                <c:pt idx="35">
                  <c:v>50.0</c:v>
                </c:pt>
                <c:pt idx="36">
                  <c:v>25.0</c:v>
                </c:pt>
                <c:pt idx="37">
                  <c:v>0.0</c:v>
                </c:pt>
                <c:pt idx="39">
                  <c:v>100.0</c:v>
                </c:pt>
                <c:pt idx="40">
                  <c:v>75.0</c:v>
                </c:pt>
                <c:pt idx="41">
                  <c:v>50.0</c:v>
                </c:pt>
                <c:pt idx="42">
                  <c:v>25.0</c:v>
                </c:pt>
                <c:pt idx="43">
                  <c:v>0.0</c:v>
                </c:pt>
              </c:numCache>
            </c:numRef>
          </c:xVal>
          <c:yVal>
            <c:numRef>
              <c:f>'[chart -1.2 Vol GSB vs angle.xls]Sheet1'!$H$3:$H$76</c:f>
              <c:numCache>
                <c:formatCode>General</c:formatCode>
                <c:ptCount val="74"/>
                <c:pt idx="40">
                  <c:v>70.0</c:v>
                </c:pt>
                <c:pt idx="41">
                  <c:v>70.0</c:v>
                </c:pt>
                <c:pt idx="42">
                  <c:v>70.0</c:v>
                </c:pt>
              </c:numCache>
            </c:numRef>
          </c:yVal>
        </c:ser>
        <c:ser>
          <c:idx val="2"/>
          <c:order val="2"/>
          <c:tx>
            <c:strRef>
              <c:f>'[chart -1.2 Vol GSB vs angle.xls]Sheet1'!$G$2</c:f>
              <c:strCache>
                <c:ptCount val="1"/>
                <c:pt idx="0">
                  <c:v>Well-mixed Mixed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8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'[chart -1.2 Vol GSB vs angle.xls]Sheet1'!$B$3:$B$76</c:f>
              <c:numCache>
                <c:formatCode>General</c:formatCode>
                <c:ptCount val="74"/>
                <c:pt idx="21">
                  <c:v>100.0</c:v>
                </c:pt>
                <c:pt idx="22">
                  <c:v>75.0</c:v>
                </c:pt>
                <c:pt idx="23">
                  <c:v>50.0</c:v>
                </c:pt>
                <c:pt idx="24">
                  <c:v>25.0</c:v>
                </c:pt>
                <c:pt idx="25">
                  <c:v>0.0</c:v>
                </c:pt>
                <c:pt idx="27">
                  <c:v>100.0</c:v>
                </c:pt>
                <c:pt idx="28">
                  <c:v>75.0</c:v>
                </c:pt>
                <c:pt idx="29">
                  <c:v>50.0</c:v>
                </c:pt>
                <c:pt idx="30">
                  <c:v>25.0</c:v>
                </c:pt>
                <c:pt idx="31">
                  <c:v>0.0</c:v>
                </c:pt>
                <c:pt idx="33">
                  <c:v>100.0</c:v>
                </c:pt>
                <c:pt idx="34">
                  <c:v>75.0</c:v>
                </c:pt>
                <c:pt idx="35">
                  <c:v>50.0</c:v>
                </c:pt>
                <c:pt idx="36">
                  <c:v>25.0</c:v>
                </c:pt>
                <c:pt idx="37">
                  <c:v>0.0</c:v>
                </c:pt>
                <c:pt idx="39">
                  <c:v>100.0</c:v>
                </c:pt>
                <c:pt idx="40">
                  <c:v>75.0</c:v>
                </c:pt>
                <c:pt idx="41">
                  <c:v>50.0</c:v>
                </c:pt>
                <c:pt idx="42">
                  <c:v>25.0</c:v>
                </c:pt>
                <c:pt idx="43">
                  <c:v>0.0</c:v>
                </c:pt>
              </c:numCache>
            </c:numRef>
          </c:xVal>
          <c:yVal>
            <c:numRef>
              <c:f>'[chart -1.2 Vol GSB vs angle.xls]Sheet1'!$G$3:$G$165</c:f>
              <c:numCache>
                <c:formatCode>General</c:formatCode>
                <c:ptCount val="163"/>
              </c:numCache>
            </c:numRef>
          </c:yVal>
        </c:ser>
        <c:ser>
          <c:idx val="3"/>
          <c:order val="3"/>
          <c:tx>
            <c:strRef>
              <c:f>'[chart -1.2 Vol GSB vs angle.xls]Sheet1'!$F$2</c:f>
              <c:strCache>
                <c:ptCount val="1"/>
                <c:pt idx="0">
                  <c:v>Settled Mixed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0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'[chart -1.2 Vol GSB vs angle.xls]Sheet1'!$B$3:$B$76</c:f>
              <c:numCache>
                <c:formatCode>General</c:formatCode>
                <c:ptCount val="74"/>
                <c:pt idx="21">
                  <c:v>100.0</c:v>
                </c:pt>
                <c:pt idx="22">
                  <c:v>75.0</c:v>
                </c:pt>
                <c:pt idx="23">
                  <c:v>50.0</c:v>
                </c:pt>
                <c:pt idx="24">
                  <c:v>25.0</c:v>
                </c:pt>
                <c:pt idx="25">
                  <c:v>0.0</c:v>
                </c:pt>
                <c:pt idx="27">
                  <c:v>100.0</c:v>
                </c:pt>
                <c:pt idx="28">
                  <c:v>75.0</c:v>
                </c:pt>
                <c:pt idx="29">
                  <c:v>50.0</c:v>
                </c:pt>
                <c:pt idx="30">
                  <c:v>25.0</c:v>
                </c:pt>
                <c:pt idx="31">
                  <c:v>0.0</c:v>
                </c:pt>
                <c:pt idx="33">
                  <c:v>100.0</c:v>
                </c:pt>
                <c:pt idx="34">
                  <c:v>75.0</c:v>
                </c:pt>
                <c:pt idx="35">
                  <c:v>50.0</c:v>
                </c:pt>
                <c:pt idx="36">
                  <c:v>25.0</c:v>
                </c:pt>
                <c:pt idx="37">
                  <c:v>0.0</c:v>
                </c:pt>
                <c:pt idx="39">
                  <c:v>100.0</c:v>
                </c:pt>
                <c:pt idx="40">
                  <c:v>75.0</c:v>
                </c:pt>
                <c:pt idx="41">
                  <c:v>50.0</c:v>
                </c:pt>
                <c:pt idx="42">
                  <c:v>25.0</c:v>
                </c:pt>
                <c:pt idx="43">
                  <c:v>0.0</c:v>
                </c:pt>
              </c:numCache>
            </c:numRef>
          </c:xVal>
          <c:yVal>
            <c:numRef>
              <c:f>'[chart -1.2 Vol GSB vs angle.xls]Sheet1'!$F$3:$F$191</c:f>
              <c:numCache>
                <c:formatCode>General</c:formatCode>
                <c:ptCount val="189"/>
                <c:pt idx="28">
                  <c:v>50.0</c:v>
                </c:pt>
                <c:pt idx="29">
                  <c:v>50.0</c:v>
                </c:pt>
              </c:numCache>
            </c:numRef>
          </c:yVal>
        </c:ser>
        <c:ser>
          <c:idx val="4"/>
          <c:order val="4"/>
          <c:tx>
            <c:strRef>
              <c:f>'[chart -1.2 Vol GSB vs angle.xls]Sheet1'!$D$2</c:f>
              <c:strCache>
                <c:ptCount val="1"/>
                <c:pt idx="0">
                  <c:v>Well-mixed Sep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8"/>
            <c:spPr>
              <a:solidFill>
                <a:srgbClr val="FFD320"/>
              </a:solidFill>
              <a:ln>
                <a:solidFill>
                  <a:srgbClr val="FFD320"/>
                </a:solidFill>
                <a:prstDash val="solid"/>
              </a:ln>
            </c:spPr>
          </c:marker>
          <c:xVal>
            <c:numRef>
              <c:f>'[chart -1.2 Vol GSB vs angle.xls]Sheet1'!$B$3:$B$76</c:f>
              <c:numCache>
                <c:formatCode>General</c:formatCode>
                <c:ptCount val="74"/>
                <c:pt idx="21">
                  <c:v>100.0</c:v>
                </c:pt>
                <c:pt idx="22">
                  <c:v>75.0</c:v>
                </c:pt>
                <c:pt idx="23">
                  <c:v>50.0</c:v>
                </c:pt>
                <c:pt idx="24">
                  <c:v>25.0</c:v>
                </c:pt>
                <c:pt idx="25">
                  <c:v>0.0</c:v>
                </c:pt>
                <c:pt idx="27">
                  <c:v>100.0</c:v>
                </c:pt>
                <c:pt idx="28">
                  <c:v>75.0</c:v>
                </c:pt>
                <c:pt idx="29">
                  <c:v>50.0</c:v>
                </c:pt>
                <c:pt idx="30">
                  <c:v>25.0</c:v>
                </c:pt>
                <c:pt idx="31">
                  <c:v>0.0</c:v>
                </c:pt>
                <c:pt idx="33">
                  <c:v>100.0</c:v>
                </c:pt>
                <c:pt idx="34">
                  <c:v>75.0</c:v>
                </c:pt>
                <c:pt idx="35">
                  <c:v>50.0</c:v>
                </c:pt>
                <c:pt idx="36">
                  <c:v>25.0</c:v>
                </c:pt>
                <c:pt idx="37">
                  <c:v>0.0</c:v>
                </c:pt>
                <c:pt idx="39">
                  <c:v>100.0</c:v>
                </c:pt>
                <c:pt idx="40">
                  <c:v>75.0</c:v>
                </c:pt>
                <c:pt idx="41">
                  <c:v>50.0</c:v>
                </c:pt>
                <c:pt idx="42">
                  <c:v>25.0</c:v>
                </c:pt>
                <c:pt idx="43">
                  <c:v>0.0</c:v>
                </c:pt>
              </c:numCache>
            </c:numRef>
          </c:xVal>
          <c:yVal>
            <c:numRef>
              <c:f>'[chart -1.2 Vol GSB vs angle.xls]Sheet1'!$D$3:$D$81</c:f>
              <c:numCache>
                <c:formatCode>General</c:formatCode>
                <c:ptCount val="79"/>
              </c:numCache>
            </c:numRef>
          </c:yVal>
        </c:ser>
        <c:ser>
          <c:idx val="5"/>
          <c:order val="5"/>
          <c:tx>
            <c:strRef>
              <c:f>'[chart -1.2 Vol GSB vs angle.xls]Sheet1'!$E$2</c:f>
              <c:strCache>
                <c:ptCount val="1"/>
                <c:pt idx="0">
                  <c:v>Ridged Sep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0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'[chart -1.2 Vol GSB vs angle.xls]Sheet1'!$B$3:$B$76</c:f>
              <c:numCache>
                <c:formatCode>General</c:formatCode>
                <c:ptCount val="74"/>
                <c:pt idx="21">
                  <c:v>100.0</c:v>
                </c:pt>
                <c:pt idx="22">
                  <c:v>75.0</c:v>
                </c:pt>
                <c:pt idx="23">
                  <c:v>50.0</c:v>
                </c:pt>
                <c:pt idx="24">
                  <c:v>25.0</c:v>
                </c:pt>
                <c:pt idx="25">
                  <c:v>0.0</c:v>
                </c:pt>
                <c:pt idx="27">
                  <c:v>100.0</c:v>
                </c:pt>
                <c:pt idx="28">
                  <c:v>75.0</c:v>
                </c:pt>
                <c:pt idx="29">
                  <c:v>50.0</c:v>
                </c:pt>
                <c:pt idx="30">
                  <c:v>25.0</c:v>
                </c:pt>
                <c:pt idx="31">
                  <c:v>0.0</c:v>
                </c:pt>
                <c:pt idx="33">
                  <c:v>100.0</c:v>
                </c:pt>
                <c:pt idx="34">
                  <c:v>75.0</c:v>
                </c:pt>
                <c:pt idx="35">
                  <c:v>50.0</c:v>
                </c:pt>
                <c:pt idx="36">
                  <c:v>25.0</c:v>
                </c:pt>
                <c:pt idx="37">
                  <c:v>0.0</c:v>
                </c:pt>
                <c:pt idx="39">
                  <c:v>100.0</c:v>
                </c:pt>
                <c:pt idx="40">
                  <c:v>75.0</c:v>
                </c:pt>
                <c:pt idx="41">
                  <c:v>50.0</c:v>
                </c:pt>
                <c:pt idx="42">
                  <c:v>25.0</c:v>
                </c:pt>
                <c:pt idx="43">
                  <c:v>0.0</c:v>
                </c:pt>
              </c:numCache>
            </c:numRef>
          </c:xVal>
          <c:yVal>
            <c:numRef>
              <c:f>'[chart -1.2 Vol GSB vs angle.xls]Sheet1'!$E$3:$E$147</c:f>
              <c:numCache>
                <c:formatCode>General</c:formatCode>
                <c:ptCount val="145"/>
                <c:pt idx="39">
                  <c:v>70.0</c:v>
                </c:pt>
                <c:pt idx="43">
                  <c:v>70.0</c:v>
                </c:pt>
              </c:numCache>
            </c:numRef>
          </c:yVal>
        </c:ser>
        <c:axId val="693973832"/>
        <c:axId val="731176376"/>
      </c:scatterChart>
      <c:valAx>
        <c:axId val="693973832"/>
        <c:scaling>
          <c:orientation val="minMax"/>
          <c:max val="100.0"/>
        </c:scaling>
        <c:axPos val="b"/>
        <c:title>
          <c:tx>
            <c:rich>
              <a:bodyPr/>
              <a:lstStyle/>
              <a:p>
                <a:pPr>
                  <a:defRPr sz="1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800" dirty="0"/>
                  <a:t>Volume % </a:t>
                </a:r>
                <a:r>
                  <a:rPr lang="en-US" sz="1800" dirty="0" smtClean="0"/>
                  <a:t>GSB5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0.40061176727909"/>
              <c:y val="0.87808982210557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31176376"/>
        <c:crossesAt val="0.0"/>
        <c:crossBetween val="midCat"/>
      </c:valAx>
      <c:valAx>
        <c:axId val="731176376"/>
        <c:scaling>
          <c:orientation val="minMax"/>
        </c:scaling>
        <c:axPos val="l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800"/>
                  <a:t>Angle (degrees)</a:t>
                </a:r>
              </a:p>
            </c:rich>
          </c:tx>
          <c:layout>
            <c:manualLayout>
              <c:xMode val="edge"/>
              <c:yMode val="edge"/>
              <c:x val="0.028818052987715"/>
              <c:y val="0.330916498809742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93973832"/>
        <c:crossesAt val="0.0"/>
        <c:crossBetween val="midCat"/>
      </c:valAx>
      <c:spPr>
        <a:noFill/>
        <a:ln w="3175">
          <a:solidFill>
            <a:srgbClr val="B3B3B3"/>
          </a:solidFill>
          <a:prstDash val="solid"/>
        </a:ln>
      </c:spPr>
    </c:plotArea>
    <c:legend>
      <c:legendPos val="r"/>
      <c:legendEntry>
        <c:idx val="1"/>
        <c:delete val="1"/>
      </c:legendEntry>
      <c:legendEntry>
        <c:idx val="4"/>
        <c:delete val="1"/>
      </c:legendEntry>
      <c:legendEntry>
        <c:idx val="0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873332677165354"/>
          <c:y val="0.314143190434529"/>
          <c:w val="0.124999898274822"/>
          <c:h val="0.373055555555555"/>
        </c:manualLayout>
      </c:layout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span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 sz="2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2400" dirty="0"/>
              <a:t>Regime Plot. Volume Fraction </a:t>
            </a:r>
            <a:r>
              <a:rPr lang="en-US" sz="2400" dirty="0" smtClean="0"/>
              <a:t>0.4</a:t>
            </a:r>
            <a:endParaRPr lang="en-US" sz="2400" dirty="0"/>
          </a:p>
        </c:rich>
      </c:tx>
      <c:layout>
        <c:manualLayout>
          <c:xMode val="edge"/>
          <c:yMode val="edge"/>
          <c:x val="0.24748031496063"/>
          <c:y val="0.0353668708078157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43216993224684"/>
          <c:y val="0.151436176129462"/>
          <c:w val="0.640970822524735"/>
          <c:h val="0.663385654849912"/>
        </c:manualLayout>
      </c:layout>
      <c:scatterChart>
        <c:scatterStyle val="lineMarker"/>
        <c:ser>
          <c:idx val="0"/>
          <c:order val="0"/>
          <c:tx>
            <c:strRef>
              <c:f>'[chart .4 Vol GSB vs angle.xls]Sheet1'!$C$2</c:f>
              <c:strCache>
                <c:ptCount val="1"/>
                <c:pt idx="0">
                  <c:v>Settled, Sep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0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'[chart .4 Vol GSB vs angle.xls]Sheet1'!$B$3:$B$97</c:f>
              <c:numCache>
                <c:formatCode>General</c:formatCode>
                <c:ptCount val="95"/>
                <c:pt idx="0">
                  <c:v>0.0</c:v>
                </c:pt>
                <c:pt idx="1">
                  <c:v>20.0</c:v>
                </c:pt>
                <c:pt idx="2">
                  <c:v>40.0</c:v>
                </c:pt>
                <c:pt idx="3">
                  <c:v>50.0</c:v>
                </c:pt>
                <c:pt idx="4">
                  <c:v>60.0</c:v>
                </c:pt>
                <c:pt idx="5">
                  <c:v>60.0</c:v>
                </c:pt>
                <c:pt idx="6">
                  <c:v>80.0</c:v>
                </c:pt>
                <c:pt idx="7">
                  <c:v>100.0</c:v>
                </c:pt>
                <c:pt idx="9">
                  <c:v>100.0</c:v>
                </c:pt>
                <c:pt idx="10">
                  <c:v>75.0</c:v>
                </c:pt>
                <c:pt idx="11">
                  <c:v>50.0</c:v>
                </c:pt>
                <c:pt idx="12">
                  <c:v>25.0</c:v>
                </c:pt>
                <c:pt idx="13">
                  <c:v>0.0</c:v>
                </c:pt>
                <c:pt idx="15">
                  <c:v>100.0</c:v>
                </c:pt>
                <c:pt idx="16">
                  <c:v>75.0</c:v>
                </c:pt>
                <c:pt idx="17">
                  <c:v>50.0</c:v>
                </c:pt>
                <c:pt idx="18">
                  <c:v>25.0</c:v>
                </c:pt>
                <c:pt idx="19">
                  <c:v>0.0</c:v>
                </c:pt>
                <c:pt idx="21">
                  <c:v>100.0</c:v>
                </c:pt>
                <c:pt idx="22">
                  <c:v>75.0</c:v>
                </c:pt>
                <c:pt idx="23">
                  <c:v>50.0</c:v>
                </c:pt>
                <c:pt idx="24">
                  <c:v>25.0</c:v>
                </c:pt>
                <c:pt idx="25">
                  <c:v>0.0</c:v>
                </c:pt>
                <c:pt idx="27">
                  <c:v>100.0</c:v>
                </c:pt>
                <c:pt idx="28">
                  <c:v>75.0</c:v>
                </c:pt>
                <c:pt idx="29">
                  <c:v>50.0</c:v>
                </c:pt>
                <c:pt idx="30">
                  <c:v>25.0</c:v>
                </c:pt>
                <c:pt idx="31">
                  <c:v>0.0</c:v>
                </c:pt>
                <c:pt idx="33">
                  <c:v>100.0</c:v>
                </c:pt>
                <c:pt idx="34">
                  <c:v>75.0</c:v>
                </c:pt>
                <c:pt idx="35">
                  <c:v>50.0</c:v>
                </c:pt>
                <c:pt idx="36">
                  <c:v>25.0</c:v>
                </c:pt>
                <c:pt idx="37">
                  <c:v>0.0</c:v>
                </c:pt>
                <c:pt idx="39">
                  <c:v>100.0</c:v>
                </c:pt>
                <c:pt idx="40">
                  <c:v>75.0</c:v>
                </c:pt>
                <c:pt idx="41">
                  <c:v>50.0</c:v>
                </c:pt>
                <c:pt idx="42">
                  <c:v>25.0</c:v>
                </c:pt>
                <c:pt idx="43">
                  <c:v>0.0</c:v>
                </c:pt>
              </c:numCache>
            </c:numRef>
          </c:xVal>
          <c:yVal>
            <c:numRef>
              <c:f>'[chart .4 Vol GSB vs angle.xls]Sheet1'!$C$3:$C$169</c:f>
              <c:numCache>
                <c:formatCode>General</c:formatCode>
                <c:ptCount val="167"/>
                <c:pt idx="0">
                  <c:v>20.0</c:v>
                </c:pt>
                <c:pt idx="1">
                  <c:v>20.0</c:v>
                </c:pt>
                <c:pt idx="2">
                  <c:v>20.0</c:v>
                </c:pt>
                <c:pt idx="3">
                  <c:v>20.0</c:v>
                </c:pt>
                <c:pt idx="4">
                  <c:v>20.0</c:v>
                </c:pt>
                <c:pt idx="5">
                  <c:v>20.0</c:v>
                </c:pt>
                <c:pt idx="6">
                  <c:v>20.0</c:v>
                </c:pt>
                <c:pt idx="7">
                  <c:v>20.0</c:v>
                </c:pt>
                <c:pt idx="19">
                  <c:v>40.0</c:v>
                </c:pt>
                <c:pt idx="24">
                  <c:v>30.0</c:v>
                </c:pt>
                <c:pt idx="25">
                  <c:v>30.0</c:v>
                </c:pt>
                <c:pt idx="33">
                  <c:v>10.0</c:v>
                </c:pt>
                <c:pt idx="34">
                  <c:v>10.0</c:v>
                </c:pt>
                <c:pt idx="35">
                  <c:v>10.0</c:v>
                </c:pt>
                <c:pt idx="36">
                  <c:v>10.0</c:v>
                </c:pt>
                <c:pt idx="37">
                  <c:v>10.0</c:v>
                </c:pt>
              </c:numCache>
            </c:numRef>
          </c:yVal>
        </c:ser>
        <c:ser>
          <c:idx val="1"/>
          <c:order val="1"/>
          <c:tx>
            <c:strRef>
              <c:f>'[chart .4 Vol GSB vs angle.xls]Sheet1'!$H$2</c:f>
              <c:strCache>
                <c:ptCount val="1"/>
                <c:pt idx="0">
                  <c:v>Ridged, Mixed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0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'[chart .4 Vol GSB vs angle.xls]Sheet1'!$B$3:$B$176</c:f>
              <c:numCache>
                <c:formatCode>General</c:formatCode>
                <c:ptCount val="174"/>
                <c:pt idx="0">
                  <c:v>0.0</c:v>
                </c:pt>
                <c:pt idx="1">
                  <c:v>20.0</c:v>
                </c:pt>
                <c:pt idx="2">
                  <c:v>40.0</c:v>
                </c:pt>
                <c:pt idx="3">
                  <c:v>50.0</c:v>
                </c:pt>
                <c:pt idx="4">
                  <c:v>60.0</c:v>
                </c:pt>
                <c:pt idx="5">
                  <c:v>60.0</c:v>
                </c:pt>
                <c:pt idx="6">
                  <c:v>80.0</c:v>
                </c:pt>
                <c:pt idx="7">
                  <c:v>100.0</c:v>
                </c:pt>
                <c:pt idx="9">
                  <c:v>100.0</c:v>
                </c:pt>
                <c:pt idx="10">
                  <c:v>75.0</c:v>
                </c:pt>
                <c:pt idx="11">
                  <c:v>50.0</c:v>
                </c:pt>
                <c:pt idx="12">
                  <c:v>25.0</c:v>
                </c:pt>
                <c:pt idx="13">
                  <c:v>0.0</c:v>
                </c:pt>
                <c:pt idx="15">
                  <c:v>100.0</c:v>
                </c:pt>
                <c:pt idx="16">
                  <c:v>75.0</c:v>
                </c:pt>
                <c:pt idx="17">
                  <c:v>50.0</c:v>
                </c:pt>
                <c:pt idx="18">
                  <c:v>25.0</c:v>
                </c:pt>
                <c:pt idx="19">
                  <c:v>0.0</c:v>
                </c:pt>
                <c:pt idx="21">
                  <c:v>100.0</c:v>
                </c:pt>
                <c:pt idx="22">
                  <c:v>75.0</c:v>
                </c:pt>
                <c:pt idx="23">
                  <c:v>50.0</c:v>
                </c:pt>
                <c:pt idx="24">
                  <c:v>25.0</c:v>
                </c:pt>
                <c:pt idx="25">
                  <c:v>0.0</c:v>
                </c:pt>
                <c:pt idx="27">
                  <c:v>100.0</c:v>
                </c:pt>
                <c:pt idx="28">
                  <c:v>75.0</c:v>
                </c:pt>
                <c:pt idx="29">
                  <c:v>50.0</c:v>
                </c:pt>
                <c:pt idx="30">
                  <c:v>25.0</c:v>
                </c:pt>
                <c:pt idx="31">
                  <c:v>0.0</c:v>
                </c:pt>
                <c:pt idx="33">
                  <c:v>100.0</c:v>
                </c:pt>
                <c:pt idx="34">
                  <c:v>75.0</c:v>
                </c:pt>
                <c:pt idx="35">
                  <c:v>50.0</c:v>
                </c:pt>
                <c:pt idx="36">
                  <c:v>25.0</c:v>
                </c:pt>
                <c:pt idx="37">
                  <c:v>0.0</c:v>
                </c:pt>
                <c:pt idx="39">
                  <c:v>100.0</c:v>
                </c:pt>
                <c:pt idx="40">
                  <c:v>75.0</c:v>
                </c:pt>
                <c:pt idx="41">
                  <c:v>50.0</c:v>
                </c:pt>
                <c:pt idx="42">
                  <c:v>25.0</c:v>
                </c:pt>
                <c:pt idx="43">
                  <c:v>0.0</c:v>
                </c:pt>
              </c:numCache>
            </c:numRef>
          </c:xVal>
          <c:yVal>
            <c:numRef>
              <c:f>'[chart .4 Vol GSB vs angle.xls]Sheet1'!$H$3:$H$76</c:f>
              <c:numCache>
                <c:formatCode>General</c:formatCode>
                <c:ptCount val="74"/>
                <c:pt idx="10">
                  <c:v>50.0</c:v>
                </c:pt>
                <c:pt idx="11">
                  <c:v>50.0</c:v>
                </c:pt>
                <c:pt idx="12">
                  <c:v>50.0</c:v>
                </c:pt>
                <c:pt idx="16">
                  <c:v>40.0</c:v>
                </c:pt>
                <c:pt idx="17">
                  <c:v>40.0</c:v>
                </c:pt>
                <c:pt idx="28">
                  <c:v>70.0</c:v>
                </c:pt>
                <c:pt idx="29">
                  <c:v>70.0</c:v>
                </c:pt>
                <c:pt idx="30">
                  <c:v>70.0</c:v>
                </c:pt>
                <c:pt idx="40">
                  <c:v>60.0</c:v>
                </c:pt>
                <c:pt idx="41">
                  <c:v>60.0</c:v>
                </c:pt>
                <c:pt idx="42">
                  <c:v>60.0</c:v>
                </c:pt>
              </c:numCache>
            </c:numRef>
          </c:yVal>
        </c:ser>
        <c:ser>
          <c:idx val="2"/>
          <c:order val="2"/>
          <c:tx>
            <c:strRef>
              <c:f>'[chart .4 Vol GSB vs angle.xls]Sheet1'!$G$2</c:f>
              <c:strCache>
                <c:ptCount val="1"/>
                <c:pt idx="0">
                  <c:v>Well-mixed, Mixed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0"/>
            <c:spPr>
              <a:solidFill>
                <a:srgbClr val="FFFF00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xVal>
            <c:numRef>
              <c:f>'[chart .4 Vol GSB vs angle.xls]Sheet1'!$B$3:$B$76</c:f>
              <c:numCache>
                <c:formatCode>General</c:formatCode>
                <c:ptCount val="74"/>
                <c:pt idx="0">
                  <c:v>0.0</c:v>
                </c:pt>
                <c:pt idx="1">
                  <c:v>20.0</c:v>
                </c:pt>
                <c:pt idx="2">
                  <c:v>40.0</c:v>
                </c:pt>
                <c:pt idx="3">
                  <c:v>50.0</c:v>
                </c:pt>
                <c:pt idx="4">
                  <c:v>60.0</c:v>
                </c:pt>
                <c:pt idx="5">
                  <c:v>60.0</c:v>
                </c:pt>
                <c:pt idx="6">
                  <c:v>80.0</c:v>
                </c:pt>
                <c:pt idx="7">
                  <c:v>100.0</c:v>
                </c:pt>
                <c:pt idx="9">
                  <c:v>100.0</c:v>
                </c:pt>
                <c:pt idx="10">
                  <c:v>75.0</c:v>
                </c:pt>
                <c:pt idx="11">
                  <c:v>50.0</c:v>
                </c:pt>
                <c:pt idx="12">
                  <c:v>25.0</c:v>
                </c:pt>
                <c:pt idx="13">
                  <c:v>0.0</c:v>
                </c:pt>
                <c:pt idx="15">
                  <c:v>100.0</c:v>
                </c:pt>
                <c:pt idx="16">
                  <c:v>75.0</c:v>
                </c:pt>
                <c:pt idx="17">
                  <c:v>50.0</c:v>
                </c:pt>
                <c:pt idx="18">
                  <c:v>25.0</c:v>
                </c:pt>
                <c:pt idx="19">
                  <c:v>0.0</c:v>
                </c:pt>
                <c:pt idx="21">
                  <c:v>100.0</c:v>
                </c:pt>
                <c:pt idx="22">
                  <c:v>75.0</c:v>
                </c:pt>
                <c:pt idx="23">
                  <c:v>50.0</c:v>
                </c:pt>
                <c:pt idx="24">
                  <c:v>25.0</c:v>
                </c:pt>
                <c:pt idx="25">
                  <c:v>0.0</c:v>
                </c:pt>
                <c:pt idx="27">
                  <c:v>100.0</c:v>
                </c:pt>
                <c:pt idx="28">
                  <c:v>75.0</c:v>
                </c:pt>
                <c:pt idx="29">
                  <c:v>50.0</c:v>
                </c:pt>
                <c:pt idx="30">
                  <c:v>25.0</c:v>
                </c:pt>
                <c:pt idx="31">
                  <c:v>0.0</c:v>
                </c:pt>
                <c:pt idx="33">
                  <c:v>100.0</c:v>
                </c:pt>
                <c:pt idx="34">
                  <c:v>75.0</c:v>
                </c:pt>
                <c:pt idx="35">
                  <c:v>50.0</c:v>
                </c:pt>
                <c:pt idx="36">
                  <c:v>25.0</c:v>
                </c:pt>
                <c:pt idx="37">
                  <c:v>0.0</c:v>
                </c:pt>
                <c:pt idx="39">
                  <c:v>100.0</c:v>
                </c:pt>
                <c:pt idx="40">
                  <c:v>75.0</c:v>
                </c:pt>
                <c:pt idx="41">
                  <c:v>50.0</c:v>
                </c:pt>
                <c:pt idx="42">
                  <c:v>25.0</c:v>
                </c:pt>
                <c:pt idx="43">
                  <c:v>0.0</c:v>
                </c:pt>
              </c:numCache>
            </c:numRef>
          </c:xVal>
          <c:yVal>
            <c:numRef>
              <c:f>'[chart .4 Vol GSB vs angle.xls]Sheet1'!$G$3:$G$165</c:f>
              <c:numCache>
                <c:formatCode>General</c:formatCode>
                <c:ptCount val="163"/>
                <c:pt idx="18">
                  <c:v>40.0</c:v>
                </c:pt>
              </c:numCache>
            </c:numRef>
          </c:yVal>
        </c:ser>
        <c:ser>
          <c:idx val="3"/>
          <c:order val="3"/>
          <c:tx>
            <c:strRef>
              <c:f>'[chart .4 Vol GSB vs angle.xls]Sheet1'!$F$2</c:f>
              <c:strCache>
                <c:ptCount val="1"/>
                <c:pt idx="0">
                  <c:v>Settled, Mixed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7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'[chart .4 Vol GSB vs angle.xls]Sheet1'!$B$3:$B$76</c:f>
              <c:numCache>
                <c:formatCode>General</c:formatCode>
                <c:ptCount val="74"/>
                <c:pt idx="0">
                  <c:v>0.0</c:v>
                </c:pt>
                <c:pt idx="1">
                  <c:v>20.0</c:v>
                </c:pt>
                <c:pt idx="2">
                  <c:v>40.0</c:v>
                </c:pt>
                <c:pt idx="3">
                  <c:v>50.0</c:v>
                </c:pt>
                <c:pt idx="4">
                  <c:v>60.0</c:v>
                </c:pt>
                <c:pt idx="5">
                  <c:v>60.0</c:v>
                </c:pt>
                <c:pt idx="6">
                  <c:v>80.0</c:v>
                </c:pt>
                <c:pt idx="7">
                  <c:v>100.0</c:v>
                </c:pt>
                <c:pt idx="9">
                  <c:v>100.0</c:v>
                </c:pt>
                <c:pt idx="10">
                  <c:v>75.0</c:v>
                </c:pt>
                <c:pt idx="11">
                  <c:v>50.0</c:v>
                </c:pt>
                <c:pt idx="12">
                  <c:v>25.0</c:v>
                </c:pt>
                <c:pt idx="13">
                  <c:v>0.0</c:v>
                </c:pt>
                <c:pt idx="15">
                  <c:v>100.0</c:v>
                </c:pt>
                <c:pt idx="16">
                  <c:v>75.0</c:v>
                </c:pt>
                <c:pt idx="17">
                  <c:v>50.0</c:v>
                </c:pt>
                <c:pt idx="18">
                  <c:v>25.0</c:v>
                </c:pt>
                <c:pt idx="19">
                  <c:v>0.0</c:v>
                </c:pt>
                <c:pt idx="21">
                  <c:v>100.0</c:v>
                </c:pt>
                <c:pt idx="22">
                  <c:v>75.0</c:v>
                </c:pt>
                <c:pt idx="23">
                  <c:v>50.0</c:v>
                </c:pt>
                <c:pt idx="24">
                  <c:v>25.0</c:v>
                </c:pt>
                <c:pt idx="25">
                  <c:v>0.0</c:v>
                </c:pt>
                <c:pt idx="27">
                  <c:v>100.0</c:v>
                </c:pt>
                <c:pt idx="28">
                  <c:v>75.0</c:v>
                </c:pt>
                <c:pt idx="29">
                  <c:v>50.0</c:v>
                </c:pt>
                <c:pt idx="30">
                  <c:v>25.0</c:v>
                </c:pt>
                <c:pt idx="31">
                  <c:v>0.0</c:v>
                </c:pt>
                <c:pt idx="33">
                  <c:v>100.0</c:v>
                </c:pt>
                <c:pt idx="34">
                  <c:v>75.0</c:v>
                </c:pt>
                <c:pt idx="35">
                  <c:v>50.0</c:v>
                </c:pt>
                <c:pt idx="36">
                  <c:v>25.0</c:v>
                </c:pt>
                <c:pt idx="37">
                  <c:v>0.0</c:v>
                </c:pt>
                <c:pt idx="39">
                  <c:v>100.0</c:v>
                </c:pt>
                <c:pt idx="40">
                  <c:v>75.0</c:v>
                </c:pt>
                <c:pt idx="41">
                  <c:v>50.0</c:v>
                </c:pt>
                <c:pt idx="42">
                  <c:v>25.0</c:v>
                </c:pt>
                <c:pt idx="43">
                  <c:v>0.0</c:v>
                </c:pt>
              </c:numCache>
            </c:numRef>
          </c:xVal>
          <c:yVal>
            <c:numRef>
              <c:f>'[chart .4 Vol GSB vs angle.xls]Sheet1'!$F$3:$F$191</c:f>
              <c:numCache>
                <c:formatCode>General</c:formatCode>
                <c:ptCount val="189"/>
              </c:numCache>
            </c:numRef>
          </c:yVal>
        </c:ser>
        <c:ser>
          <c:idx val="4"/>
          <c:order val="4"/>
          <c:tx>
            <c:strRef>
              <c:f>'[chart .4 Vol GSB vs angle.xls]Sheet1'!$D$2</c:f>
              <c:strCache>
                <c:ptCount val="1"/>
                <c:pt idx="0">
                  <c:v>Well-mixed, Sep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0"/>
            <c:spPr>
              <a:solidFill>
                <a:srgbClr val="FFFF00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xVal>
            <c:numRef>
              <c:f>'[chart .4 Vol GSB vs angle.xls]Sheet1'!$B$3:$B$76</c:f>
              <c:numCache>
                <c:formatCode>General</c:formatCode>
                <c:ptCount val="74"/>
                <c:pt idx="0">
                  <c:v>0.0</c:v>
                </c:pt>
                <c:pt idx="1">
                  <c:v>20.0</c:v>
                </c:pt>
                <c:pt idx="2">
                  <c:v>40.0</c:v>
                </c:pt>
                <c:pt idx="3">
                  <c:v>50.0</c:v>
                </c:pt>
                <c:pt idx="4">
                  <c:v>60.0</c:v>
                </c:pt>
                <c:pt idx="5">
                  <c:v>60.0</c:v>
                </c:pt>
                <c:pt idx="6">
                  <c:v>80.0</c:v>
                </c:pt>
                <c:pt idx="7">
                  <c:v>100.0</c:v>
                </c:pt>
                <c:pt idx="9">
                  <c:v>100.0</c:v>
                </c:pt>
                <c:pt idx="10">
                  <c:v>75.0</c:v>
                </c:pt>
                <c:pt idx="11">
                  <c:v>50.0</c:v>
                </c:pt>
                <c:pt idx="12">
                  <c:v>25.0</c:v>
                </c:pt>
                <c:pt idx="13">
                  <c:v>0.0</c:v>
                </c:pt>
                <c:pt idx="15">
                  <c:v>100.0</c:v>
                </c:pt>
                <c:pt idx="16">
                  <c:v>75.0</c:v>
                </c:pt>
                <c:pt idx="17">
                  <c:v>50.0</c:v>
                </c:pt>
                <c:pt idx="18">
                  <c:v>25.0</c:v>
                </c:pt>
                <c:pt idx="19">
                  <c:v>0.0</c:v>
                </c:pt>
                <c:pt idx="21">
                  <c:v>100.0</c:v>
                </c:pt>
                <c:pt idx="22">
                  <c:v>75.0</c:v>
                </c:pt>
                <c:pt idx="23">
                  <c:v>50.0</c:v>
                </c:pt>
                <c:pt idx="24">
                  <c:v>25.0</c:v>
                </c:pt>
                <c:pt idx="25">
                  <c:v>0.0</c:v>
                </c:pt>
                <c:pt idx="27">
                  <c:v>100.0</c:v>
                </c:pt>
                <c:pt idx="28">
                  <c:v>75.0</c:v>
                </c:pt>
                <c:pt idx="29">
                  <c:v>50.0</c:v>
                </c:pt>
                <c:pt idx="30">
                  <c:v>25.0</c:v>
                </c:pt>
                <c:pt idx="31">
                  <c:v>0.0</c:v>
                </c:pt>
                <c:pt idx="33">
                  <c:v>100.0</c:v>
                </c:pt>
                <c:pt idx="34">
                  <c:v>75.0</c:v>
                </c:pt>
                <c:pt idx="35">
                  <c:v>50.0</c:v>
                </c:pt>
                <c:pt idx="36">
                  <c:v>25.0</c:v>
                </c:pt>
                <c:pt idx="37">
                  <c:v>0.0</c:v>
                </c:pt>
                <c:pt idx="39">
                  <c:v>100.0</c:v>
                </c:pt>
                <c:pt idx="40">
                  <c:v>75.0</c:v>
                </c:pt>
                <c:pt idx="41">
                  <c:v>50.0</c:v>
                </c:pt>
                <c:pt idx="42">
                  <c:v>25.0</c:v>
                </c:pt>
                <c:pt idx="43">
                  <c:v>0.0</c:v>
                </c:pt>
              </c:numCache>
            </c:numRef>
          </c:xVal>
          <c:yVal>
            <c:numRef>
              <c:f>'[chart .4 Vol GSB vs angle.xls]Sheet1'!$D$3:$D$81</c:f>
              <c:numCache>
                <c:formatCode>General</c:formatCode>
                <c:ptCount val="79"/>
                <c:pt idx="23">
                  <c:v>30.0</c:v>
                </c:pt>
              </c:numCache>
            </c:numRef>
          </c:yVal>
        </c:ser>
        <c:ser>
          <c:idx val="5"/>
          <c:order val="5"/>
          <c:tx>
            <c:strRef>
              <c:f>'[chart .4 Vol GSB vs angle.xls]Sheet1'!$E$2</c:f>
              <c:strCache>
                <c:ptCount val="1"/>
                <c:pt idx="0">
                  <c:v>Ridged, Sep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0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'[chart .4 Vol GSB vs angle.xls]Sheet1'!$B$3:$B$76</c:f>
              <c:numCache>
                <c:formatCode>General</c:formatCode>
                <c:ptCount val="74"/>
                <c:pt idx="0">
                  <c:v>0.0</c:v>
                </c:pt>
                <c:pt idx="1">
                  <c:v>20.0</c:v>
                </c:pt>
                <c:pt idx="2">
                  <c:v>40.0</c:v>
                </c:pt>
                <c:pt idx="3">
                  <c:v>50.0</c:v>
                </c:pt>
                <c:pt idx="4">
                  <c:v>60.0</c:v>
                </c:pt>
                <c:pt idx="5">
                  <c:v>60.0</c:v>
                </c:pt>
                <c:pt idx="6">
                  <c:v>80.0</c:v>
                </c:pt>
                <c:pt idx="7">
                  <c:v>100.0</c:v>
                </c:pt>
                <c:pt idx="9">
                  <c:v>100.0</c:v>
                </c:pt>
                <c:pt idx="10">
                  <c:v>75.0</c:v>
                </c:pt>
                <c:pt idx="11">
                  <c:v>50.0</c:v>
                </c:pt>
                <c:pt idx="12">
                  <c:v>25.0</c:v>
                </c:pt>
                <c:pt idx="13">
                  <c:v>0.0</c:v>
                </c:pt>
                <c:pt idx="15">
                  <c:v>100.0</c:v>
                </c:pt>
                <c:pt idx="16">
                  <c:v>75.0</c:v>
                </c:pt>
                <c:pt idx="17">
                  <c:v>50.0</c:v>
                </c:pt>
                <c:pt idx="18">
                  <c:v>25.0</c:v>
                </c:pt>
                <c:pt idx="19">
                  <c:v>0.0</c:v>
                </c:pt>
                <c:pt idx="21">
                  <c:v>100.0</c:v>
                </c:pt>
                <c:pt idx="22">
                  <c:v>75.0</c:v>
                </c:pt>
                <c:pt idx="23">
                  <c:v>50.0</c:v>
                </c:pt>
                <c:pt idx="24">
                  <c:v>25.0</c:v>
                </c:pt>
                <c:pt idx="25">
                  <c:v>0.0</c:v>
                </c:pt>
                <c:pt idx="27">
                  <c:v>100.0</c:v>
                </c:pt>
                <c:pt idx="28">
                  <c:v>75.0</c:v>
                </c:pt>
                <c:pt idx="29">
                  <c:v>50.0</c:v>
                </c:pt>
                <c:pt idx="30">
                  <c:v>25.0</c:v>
                </c:pt>
                <c:pt idx="31">
                  <c:v>0.0</c:v>
                </c:pt>
                <c:pt idx="33">
                  <c:v>100.0</c:v>
                </c:pt>
                <c:pt idx="34">
                  <c:v>75.0</c:v>
                </c:pt>
                <c:pt idx="35">
                  <c:v>50.0</c:v>
                </c:pt>
                <c:pt idx="36">
                  <c:v>25.0</c:v>
                </c:pt>
                <c:pt idx="37">
                  <c:v>0.0</c:v>
                </c:pt>
                <c:pt idx="39">
                  <c:v>100.0</c:v>
                </c:pt>
                <c:pt idx="40">
                  <c:v>75.0</c:v>
                </c:pt>
                <c:pt idx="41">
                  <c:v>50.0</c:v>
                </c:pt>
                <c:pt idx="42">
                  <c:v>25.0</c:v>
                </c:pt>
                <c:pt idx="43">
                  <c:v>0.0</c:v>
                </c:pt>
              </c:numCache>
            </c:numRef>
          </c:xVal>
          <c:yVal>
            <c:numRef>
              <c:f>'[chart .4 Vol GSB vs angle.xls]Sheet1'!$E$3:$E$147</c:f>
              <c:numCache>
                <c:formatCode>General</c:formatCode>
                <c:ptCount val="145"/>
                <c:pt idx="9">
                  <c:v>50.0</c:v>
                </c:pt>
                <c:pt idx="13">
                  <c:v>50.0</c:v>
                </c:pt>
                <c:pt idx="15">
                  <c:v>40.0</c:v>
                </c:pt>
                <c:pt idx="21">
                  <c:v>30.0</c:v>
                </c:pt>
                <c:pt idx="22">
                  <c:v>30.0</c:v>
                </c:pt>
                <c:pt idx="27">
                  <c:v>70.0</c:v>
                </c:pt>
                <c:pt idx="31">
                  <c:v>70.0</c:v>
                </c:pt>
                <c:pt idx="39">
                  <c:v>60.0</c:v>
                </c:pt>
                <c:pt idx="43">
                  <c:v>60.0</c:v>
                </c:pt>
              </c:numCache>
            </c:numRef>
          </c:yVal>
        </c:ser>
        <c:axId val="731414504"/>
        <c:axId val="731609480"/>
      </c:scatterChart>
      <c:valAx>
        <c:axId val="731414504"/>
        <c:scaling>
          <c:orientation val="minMax"/>
          <c:max val="100.0"/>
        </c:scaling>
        <c:axPos val="b"/>
        <c:title>
          <c:tx>
            <c:rich>
              <a:bodyPr/>
              <a:lstStyle/>
              <a:p>
                <a:pPr>
                  <a:defRPr sz="1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800" dirty="0"/>
                  <a:t>Volume % </a:t>
                </a:r>
                <a:r>
                  <a:rPr lang="en-US" sz="1800" dirty="0" smtClean="0"/>
                  <a:t>GSB5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0.375568132108486"/>
              <c:y val="0.897691892680082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31609480"/>
        <c:crossesAt val="0.0"/>
        <c:crossBetween val="midCat"/>
        <c:majorUnit val="25.0"/>
      </c:valAx>
      <c:valAx>
        <c:axId val="731609480"/>
        <c:scaling>
          <c:orientation val="minMax"/>
        </c:scaling>
        <c:axPos val="l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800"/>
                  <a:t>Angle (degrees)</a:t>
                </a:r>
              </a:p>
            </c:rich>
          </c:tx>
          <c:layout>
            <c:manualLayout>
              <c:xMode val="edge"/>
              <c:yMode val="edge"/>
              <c:x val="0.0232169830811965"/>
              <c:y val="0.301378900394562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31414504"/>
        <c:crossesAt val="0.0"/>
        <c:crossBetween val="midCat"/>
      </c:valAx>
      <c:spPr>
        <a:noFill/>
        <a:ln w="3175">
          <a:solidFill>
            <a:srgbClr val="B3B3B3"/>
          </a:solidFill>
          <a:prstDash val="solid"/>
        </a:ln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825640710727486"/>
          <c:y val="0.262687503230586"/>
          <c:w val="0.16435848580152"/>
          <c:h val="0.497388480159893"/>
        </c:manualLayout>
      </c:layout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span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ict"/><Relationship Id="rId4" Type="http://schemas.openxmlformats.org/officeDocument/2006/relationships/image" Target="../media/image20.pict"/><Relationship Id="rId5" Type="http://schemas.openxmlformats.org/officeDocument/2006/relationships/image" Target="../media/image21.pict"/><Relationship Id="rId6" Type="http://schemas.openxmlformats.org/officeDocument/2006/relationships/image" Target="../media/image22.pict"/><Relationship Id="rId1" Type="http://schemas.openxmlformats.org/officeDocument/2006/relationships/image" Target="../media/image17.pict"/><Relationship Id="rId2" Type="http://schemas.openxmlformats.org/officeDocument/2006/relationships/image" Target="../media/image18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Relationship Id="rId2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ict"/><Relationship Id="rId4" Type="http://schemas.openxmlformats.org/officeDocument/2006/relationships/image" Target="../media/image42.pict"/><Relationship Id="rId1" Type="http://schemas.openxmlformats.org/officeDocument/2006/relationships/image" Target="../media/image39.pict"/><Relationship Id="rId2" Type="http://schemas.openxmlformats.org/officeDocument/2006/relationships/image" Target="../media/image40.pict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ict"/><Relationship Id="rId4" Type="http://schemas.openxmlformats.org/officeDocument/2006/relationships/image" Target="../media/image46.pict"/><Relationship Id="rId5" Type="http://schemas.openxmlformats.org/officeDocument/2006/relationships/image" Target="../media/image47.pict"/><Relationship Id="rId1" Type="http://schemas.openxmlformats.org/officeDocument/2006/relationships/image" Target="../media/image43.pict"/><Relationship Id="rId2" Type="http://schemas.openxmlformats.org/officeDocument/2006/relationships/image" Target="../media/image44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ict"/><Relationship Id="rId2" Type="http://schemas.openxmlformats.org/officeDocument/2006/relationships/image" Target="../media/image52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525DF-CC35-D244-B5BF-6469C9AE95F8}" type="datetimeFigureOut">
              <a:rPr lang="en-US" smtClean="0"/>
              <a:pPr/>
              <a:t>8/7/12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EDBF4-6DEA-A041-A14F-A1D399CD2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1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21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2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 everyone my name’s Gilberto and just a quick reminder</a:t>
            </a:r>
          </a:p>
          <a:p>
            <a:r>
              <a:rPr lang="en-US" dirty="0" smtClean="0"/>
              <a:t>And I will be presenting</a:t>
            </a:r>
            <a:r>
              <a:rPr lang="en-US" baseline="0" dirty="0" smtClean="0"/>
              <a:t> some of our experimental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EDBF4-6DEA-A041-A14F-A1D399CD2DA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A9396A1-F270-2E45-9D1D-371BBB5AED0C}" type="slidenum">
              <a:rPr lang="en-US"/>
              <a:pPr/>
              <a:t>19</a:t>
            </a:fld>
            <a:endParaRPr lang="en-US"/>
          </a:p>
        </p:txBody>
      </p:sp>
      <p:sp>
        <p:nvSpPr>
          <p:cNvPr id="153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243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097AE5-A1A6-C94F-BA7C-3ADF121798EB}" type="slidenum">
              <a:rPr lang="en-US"/>
              <a:pPr/>
              <a:t>20</a:t>
            </a:fld>
            <a:endParaRPr lang="en-US"/>
          </a:p>
        </p:txBody>
      </p:sp>
      <p:sp>
        <p:nvSpPr>
          <p:cNvPr id="163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z="2000">
              <a:latin typeface="Arial" charset="0"/>
              <a:ea typeface="SimSun" charset="-122"/>
              <a:cs typeface="SimSun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A46CC2-29E3-1D4E-B711-865B03335D62}" type="slidenum">
              <a:rPr lang="en-US"/>
              <a:pPr/>
              <a:t>21</a:t>
            </a:fld>
            <a:endParaRPr lang="en-US"/>
          </a:p>
        </p:txBody>
      </p:sp>
      <p:sp>
        <p:nvSpPr>
          <p:cNvPr id="17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z="2000">
              <a:latin typeface="Arial" charset="0"/>
              <a:ea typeface="SimSun" charset="-122"/>
              <a:cs typeface="SimSun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C3586F6-32AD-1841-8621-AE6AD0D7A0AE}" type="slidenum">
              <a:rPr lang="en-US"/>
              <a:pPr/>
              <a:t>22</a:t>
            </a:fld>
            <a:endParaRPr lang="en-US"/>
          </a:p>
        </p:txBody>
      </p:sp>
      <p:sp>
        <p:nvSpPr>
          <p:cNvPr id="81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4CBEB9-69CB-6F4C-AEBA-BFA7ABC2918F}" type="slidenum">
              <a:rPr lang="en-US"/>
              <a:pPr/>
              <a:t>23</a:t>
            </a:fld>
            <a:endParaRPr lang="en-US"/>
          </a:p>
        </p:txBody>
      </p:sp>
      <p:sp>
        <p:nvSpPr>
          <p:cNvPr id="92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1964D3-C2BE-704C-8CAB-8F0722F13E4A}" type="slidenum">
              <a:rPr lang="en-US"/>
              <a:pPr/>
              <a:t>24</a:t>
            </a:fld>
            <a:endParaRPr lang="en-US"/>
          </a:p>
        </p:txBody>
      </p:sp>
      <p:sp>
        <p:nvSpPr>
          <p:cNvPr id="102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EC5DAE-EAB5-8444-A134-D2A0EEA3BADD}" type="slidenum">
              <a:rPr lang="en-US"/>
              <a:pPr/>
              <a:t>25</a:t>
            </a:fld>
            <a:endParaRPr lang="en-US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B0A5C5-DA69-C14F-A67F-11BE80B05CB0}" type="slidenum">
              <a:rPr lang="en-US"/>
              <a:pPr/>
              <a:t>26</a:t>
            </a:fld>
            <a:endParaRPr lang="en-US"/>
          </a:p>
        </p:txBody>
      </p:sp>
      <p:sp>
        <p:nvSpPr>
          <p:cNvPr id="122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9510BF7-828E-9147-A5F0-24D66F60AFA5}" type="slidenum">
              <a:rPr lang="en-US"/>
              <a:pPr/>
              <a:t>27</a:t>
            </a:fld>
            <a:endParaRPr lang="en-US"/>
          </a:p>
        </p:txBody>
      </p:sp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EA193D-1F1B-8948-ACA3-41ABFA5B6E5A}" type="slidenum">
              <a:rPr lang="en-US"/>
              <a:pPr/>
              <a:t>28</a:t>
            </a:fld>
            <a:endParaRPr lang="en-US"/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Transitional</a:t>
            </a:r>
            <a:r>
              <a:rPr lang="en-US" baseline="0" dirty="0" smtClean="0"/>
              <a:t> stage faster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EDBF4-6DEA-A041-A14F-A1D399CD2DA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1450BE2-DBC8-E146-B229-21744F406DE3}" type="slidenum">
              <a:rPr lang="en-US"/>
              <a:pPr/>
              <a:t>29</a:t>
            </a:fld>
            <a:endParaRPr lang="en-US"/>
          </a:p>
        </p:txBody>
      </p:sp>
      <p:sp>
        <p:nvSpPr>
          <p:cNvPr id="266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0FDDB54-1E6A-A641-97B1-14B4A089A513}" type="slidenum">
              <a:rPr lang="en-US"/>
              <a:pPr/>
              <a:t>30</a:t>
            </a:fld>
            <a:endParaRPr lang="en-US"/>
          </a:p>
        </p:txBody>
      </p:sp>
      <p:sp>
        <p:nvSpPr>
          <p:cNvPr id="276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6121A8-23BA-2A4B-810D-CE1B8055CB66}" type="slidenum">
              <a:rPr lang="en-US"/>
              <a:pPr/>
              <a:t>31</a:t>
            </a:fld>
            <a:endParaRPr lang="en-US"/>
          </a:p>
        </p:txBody>
      </p:sp>
      <p:sp>
        <p:nvSpPr>
          <p:cNvPr id="286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32BBDEA-96A3-0147-A9AE-7D699E45321D}" type="slidenum">
              <a:rPr lang="en-US"/>
              <a:pPr/>
              <a:t>32</a:t>
            </a:fld>
            <a:endParaRPr lang="en-US"/>
          </a:p>
        </p:txBody>
      </p:sp>
      <p:sp>
        <p:nvSpPr>
          <p:cNvPr id="296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1F10565-59DF-AF4C-8A10-A2F465338D67}" type="slidenum">
              <a:rPr lang="en-US"/>
              <a:pPr/>
              <a:t>33</a:t>
            </a:fld>
            <a:endParaRPr lang="en-US"/>
          </a:p>
        </p:txBody>
      </p:sp>
      <p:sp>
        <p:nvSpPr>
          <p:cNvPr id="307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2CDD98A-CFB0-674B-8C05-1C9DD8A99C0A}" type="slidenum">
              <a:rPr lang="en-US"/>
              <a:pPr/>
              <a:t>34</a:t>
            </a:fld>
            <a:endParaRPr lang="en-US"/>
          </a:p>
        </p:txBody>
      </p:sp>
      <p:sp>
        <p:nvSpPr>
          <p:cNvPr id="317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even inverted the colors, just in case it was an optical illusion, but we got the </a:t>
            </a:r>
            <a:r>
              <a:rPr lang="en-US" dirty="0" err="1" smtClean="0"/>
              <a:t>asme</a:t>
            </a:r>
            <a:r>
              <a:rPr lang="en-US" dirty="0" smtClean="0"/>
              <a:t> results, here the</a:t>
            </a:r>
            <a:r>
              <a:rPr lang="en-US" baseline="0" dirty="0" smtClean="0"/>
              <a:t> heavier ceramic beads end up on the top of the flow.</a:t>
            </a:r>
          </a:p>
          <a:p>
            <a:endParaRPr lang="en-US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phenomenon is thought to be the result of competing forces in the direction normal to the flow arising from gravitational settling and shear-induced migration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EDBF4-6DEA-A041-A14F-A1D399CD2DA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93315D-FEFE-3543-A59B-FB9137F58168}" type="slidenum">
              <a:rPr lang="en-US"/>
              <a:pPr/>
              <a:t>13</a:t>
            </a:fld>
            <a:endParaRPr lang="en-US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z="2000">
              <a:latin typeface="Arial" charset="0"/>
              <a:ea typeface="SimSun" charset="-122"/>
              <a:cs typeface="SimSun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AD1146-A414-1A42-BE7F-5C2B2F2FCECD}" type="slidenum">
              <a:rPr lang="en-US"/>
              <a:pPr/>
              <a:t>14</a:t>
            </a:fld>
            <a:endParaRPr lang="en-US"/>
          </a:p>
        </p:txBody>
      </p:sp>
      <p:sp>
        <p:nvSpPr>
          <p:cNvPr id="122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z="2000">
              <a:latin typeface="Arial" charset="0"/>
              <a:ea typeface="SimSun" charset="-122"/>
              <a:cs typeface="SimSun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D166240-EEB1-A944-8021-68348656259B}" type="slidenum">
              <a:rPr lang="en-US"/>
              <a:pPr/>
              <a:t>15</a:t>
            </a:fld>
            <a:endParaRPr lang="en-US"/>
          </a:p>
        </p:txBody>
      </p:sp>
      <p:sp>
        <p:nvSpPr>
          <p:cNvPr id="133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243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AD1146-A414-1A42-BE7F-5C2B2F2FCECD}" type="slidenum">
              <a:rPr lang="en-US"/>
              <a:pPr/>
              <a:t>16</a:t>
            </a:fld>
            <a:endParaRPr lang="en-US"/>
          </a:p>
        </p:txBody>
      </p:sp>
      <p:sp>
        <p:nvSpPr>
          <p:cNvPr id="122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z="2000">
              <a:latin typeface="Arial" charset="0"/>
              <a:ea typeface="SimSun" charset="-122"/>
              <a:cs typeface="SimSun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249C36B-1BE4-B948-95CB-E64EE0EAE8EE}" type="slidenum">
              <a:rPr lang="en-US"/>
              <a:pPr/>
              <a:t>17</a:t>
            </a:fld>
            <a:endParaRPr lang="en-US"/>
          </a:p>
        </p:txBody>
      </p:sp>
      <p:sp>
        <p:nvSpPr>
          <p:cNvPr id="143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243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AD1146-A414-1A42-BE7F-5C2B2F2FCECD}" type="slidenum">
              <a:rPr lang="en-US"/>
              <a:pPr/>
              <a:t>18</a:t>
            </a:fld>
            <a:endParaRPr lang="en-US"/>
          </a:p>
        </p:txBody>
      </p:sp>
      <p:sp>
        <p:nvSpPr>
          <p:cNvPr id="122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z="2000">
              <a:latin typeface="Arial" charset="0"/>
              <a:ea typeface="SimSun" charset="-122"/>
              <a:cs typeface="SimSun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6124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4953002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vert="horz" lIns="91420" tIns="45711" rIns="91420" bIns="45711" rtlCol="0" anchor="b" anchorCtr="0">
            <a:normAutofit/>
          </a:bodyPr>
          <a:lstStyle>
            <a:lvl1pPr algn="r" defTabSz="91421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 vert="horz" lIns="91420" tIns="45711" rIns="91420" bIns="45711" rtlCol="0">
            <a:normAutofit/>
          </a:bodyPr>
          <a:lstStyle>
            <a:lvl1pPr marL="0" indent="0" algn="r" defTabSz="91421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2995-0466-A84D-AB51-498FFC87E475}" type="datetimeFigureOut">
              <a:rPr lang="en-US" smtClean="0"/>
              <a:pPr/>
              <a:t>8/7/12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7D29E-5B72-E146-BE94-D76590AFEE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21024" y="85167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algn="ctr" defTabSz="914210" rtl="0" eaLnBrk="1" latinLnBrk="0" hangingPunct="1"/>
            <a:endParaRPr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296" y="112060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/>
          </a:p>
        </p:txBody>
      </p:sp>
      <p:sp>
        <p:nvSpPr>
          <p:cNvPr id="35" name="Oval 34"/>
          <p:cNvSpPr/>
          <p:nvPr/>
        </p:nvSpPr>
        <p:spPr>
          <a:xfrm>
            <a:off x="264460" y="138954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/>
          </a:p>
        </p:txBody>
      </p:sp>
      <p:sp>
        <p:nvSpPr>
          <p:cNvPr id="37" name="Oval 36"/>
          <p:cNvSpPr/>
          <p:nvPr/>
        </p:nvSpPr>
        <p:spPr>
          <a:xfrm>
            <a:off x="264462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algn="ctr" defTabSz="914210" rtl="0" eaLnBrk="1" latinLnBrk="0" hangingPunct="1"/>
            <a:endParaRPr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78861"/>
            <a:ext cx="9144000" cy="45291"/>
            <a:chOff x="0" y="1613647"/>
            <a:chExt cx="9144000" cy="45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5715002"/>
            <a:ext cx="9144000" cy="45291"/>
            <a:chOff x="0" y="1613647"/>
            <a:chExt cx="9144000" cy="4529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1"/>
            <a:ext cx="3581400" cy="125253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2995-0466-A84D-AB51-498FFC87E475}" type="datetimeFigureOut">
              <a:rPr lang="en-US" smtClean="0"/>
              <a:pPr/>
              <a:t>8/7/12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7D29E-5B72-E146-BE94-D76590AFEE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algn="ctr" defTabSz="914210" rtl="0" eaLnBrk="1" latinLnBrk="0" hangingPunct="1"/>
            <a:endParaRPr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2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vert="horz" lIns="91420" tIns="45711" rIns="91420" bIns="45711" rtlCol="0">
            <a:normAutofit/>
          </a:bodyPr>
          <a:lstStyle>
            <a:lvl1pPr marL="342829" indent="-342829" algn="r" defTabSz="91421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2995-0466-A84D-AB51-498FFC87E475}" type="datetimeFigureOut">
              <a:rPr lang="en-US" smtClean="0"/>
              <a:pPr/>
              <a:t>8/7/12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7D29E-5B72-E146-BE94-D76590AFEE4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584171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2"/>
            <a:ext cx="15875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2"/>
            <a:ext cx="66294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501" y="6356352"/>
            <a:ext cx="1148229" cy="365125"/>
          </a:xfrm>
        </p:spPr>
        <p:txBody>
          <a:bodyPr/>
          <a:lstStyle/>
          <a:p>
            <a:fld id="{15962995-0466-A84D-AB51-498FFC87E475}" type="datetimeFigureOut">
              <a:rPr lang="en-US" smtClean="0"/>
              <a:pPr/>
              <a:t>8/7/12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7D29E-5B72-E146-BE94-D76590AFEE4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rot="5400000">
            <a:off x="4065262" y="3406357"/>
            <a:ext cx="6858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2995-0466-A84D-AB51-498FFC87E475}" type="datetimeFigureOut">
              <a:rPr lang="en-US" smtClean="0"/>
              <a:pPr/>
              <a:t>8/7/12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7D29E-5B72-E146-BE94-D76590AFEE4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10"/>
          <p:cNvGrpSpPr/>
          <p:nvPr/>
        </p:nvGrpSpPr>
        <p:grpSpPr>
          <a:xfrm>
            <a:off x="0" y="1584171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46124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0" y="4953002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8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8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2995-0466-A84D-AB51-498FFC87E475}" type="datetimeFigureOut">
              <a:rPr lang="en-US" smtClean="0"/>
              <a:pPr/>
              <a:t>8/7/12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4473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/>
          </a:p>
        </p:txBody>
      </p:sp>
      <p:sp>
        <p:nvSpPr>
          <p:cNvPr id="17" name="Oval 16"/>
          <p:cNvSpPr/>
          <p:nvPr/>
        </p:nvSpPr>
        <p:spPr>
          <a:xfrm>
            <a:off x="229678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/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4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133602"/>
            <a:ext cx="8228013" cy="1362075"/>
          </a:xfrm>
        </p:spPr>
        <p:txBody>
          <a:bodyPr anchor="b" anchorCtr="0">
            <a:normAutofit/>
          </a:bodyPr>
          <a:lstStyle>
            <a:lvl1pPr algn="ctr"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3529015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2995-0466-A84D-AB51-498FFC87E475}" type="datetimeFigureOut">
              <a:rPr lang="en-US" smtClean="0"/>
              <a:pPr/>
              <a:t>8/7/12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7D29E-5B72-E146-BE94-D76590AFEE4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0" y="1447802"/>
            <a:ext cx="9144000" cy="45291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0" y="4939555"/>
            <a:ext cx="9144000" cy="45291"/>
            <a:chOff x="0" y="1613647"/>
            <a:chExt cx="9144000" cy="4529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1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2995-0466-A84D-AB51-498FFC87E475}" type="datetimeFigureOut">
              <a:rPr lang="en-US" smtClean="0"/>
              <a:pPr/>
              <a:t>8/7/12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7D29E-5B72-E146-BE94-D76590AFEE4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16"/>
          <p:cNvGrpSpPr/>
          <p:nvPr/>
        </p:nvGrpSpPr>
        <p:grpSpPr>
          <a:xfrm>
            <a:off x="0" y="1584171"/>
            <a:ext cx="9144000" cy="45291"/>
            <a:chOff x="0" y="1613647"/>
            <a:chExt cx="9144000" cy="4529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84171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2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1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1" y="2514602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2995-0466-A84D-AB51-498FFC87E475}" type="datetimeFigureOut">
              <a:rPr lang="en-US" smtClean="0"/>
              <a:pPr/>
              <a:t>8/7/12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7D29E-5B72-E146-BE94-D76590AFEE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2995-0466-A84D-AB51-498FFC87E475}" type="datetimeFigureOut">
              <a:rPr lang="en-US" smtClean="0"/>
              <a:pPr/>
              <a:t>8/7/12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7D29E-5B72-E146-BE94-D76590AFEE4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1584171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2995-0466-A84D-AB51-498FFC87E475}" type="datetimeFigureOut">
              <a:rPr lang="en-US" smtClean="0"/>
              <a:pPr/>
              <a:t>8/7/12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7D29E-5B72-E146-BE94-D76590AFEE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58908"/>
            <a:ext cx="3602039" cy="116205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905002"/>
            <a:ext cx="3602039" cy="3733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2995-0466-A84D-AB51-498FFC87E475}" type="datetimeFigureOut">
              <a:rPr lang="en-US" smtClean="0"/>
              <a:pPr/>
              <a:t>8/7/12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7D29E-5B72-E146-BE94-D76590AFEE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8229600" cy="3962400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129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62995-0466-A84D-AB51-498FFC87E475}" type="datetimeFigureOut">
              <a:rPr lang="en-US" smtClean="0"/>
              <a:pPr/>
              <a:t>8/7/12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2"/>
            <a:ext cx="609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7D29E-5B72-E146-BE94-D76590AFEE4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21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685658" indent="-336480" algn="l" defTabSz="91421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34836" indent="-349178" algn="l" defTabSz="91421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71316" indent="-336480" algn="l" defTabSz="91421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20494" indent="-349178" algn="l" defTabSz="91421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oleObject3.bin"/><Relationship Id="rId6" Type="http://schemas.openxmlformats.org/officeDocument/2006/relationships/oleObject" Target="../embeddings/oleObject4.bin"/><Relationship Id="rId7" Type="http://schemas.openxmlformats.org/officeDocument/2006/relationships/oleObject" Target="../embeddings/oleObject5.bin"/><Relationship Id="rId8" Type="http://schemas.openxmlformats.org/officeDocument/2006/relationships/oleObject" Target="../embeddings/oleObject6.bin"/><Relationship Id="rId9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8.bin"/><Relationship Id="rId5" Type="http://schemas.openxmlformats.org/officeDocument/2006/relationships/oleObject" Target="../embeddings/oleObject9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10.bin"/><Relationship Id="rId5" Type="http://schemas.openxmlformats.org/officeDocument/2006/relationships/oleObject" Target="../embeddings/oleObject11.bin"/><Relationship Id="rId6" Type="http://schemas.openxmlformats.org/officeDocument/2006/relationships/oleObject" Target="../embeddings/oleObject12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13.bin"/><Relationship Id="rId5" Type="http://schemas.openxmlformats.org/officeDocument/2006/relationships/oleObject" Target="../embeddings/oleObject14.bin"/><Relationship Id="rId6" Type="http://schemas.openxmlformats.org/officeDocument/2006/relationships/oleObject" Target="../embeddings/oleObject15.bin"/><Relationship Id="rId7" Type="http://schemas.openxmlformats.org/officeDocument/2006/relationships/oleObject" Target="../embeddings/oleObject16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38.png"/><Relationship Id="rId5" Type="http://schemas.openxmlformats.org/officeDocument/2006/relationships/oleObject" Target="../embeddings/oleObject17.bin"/><Relationship Id="rId6" Type="http://schemas.openxmlformats.org/officeDocument/2006/relationships/oleObject" Target="../embeddings/oleObject18.bin"/><Relationship Id="rId7" Type="http://schemas.openxmlformats.org/officeDocument/2006/relationships/oleObject" Target="../embeddings/oleObject19.bin"/><Relationship Id="rId8" Type="http://schemas.openxmlformats.org/officeDocument/2006/relationships/oleObject" Target="../embeddings/oleObject20.bin"/><Relationship Id="rId9" Type="http://schemas.openxmlformats.org/officeDocument/2006/relationships/oleObject" Target="../embeddings/oleObject21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22.bin"/><Relationship Id="rId5" Type="http://schemas.openxmlformats.org/officeDocument/2006/relationships/oleObject" Target="../embeddings/oleObject23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gilbertourdaneta/Documents/UCLA/Summer%202012%20Math%20REU/Movie20s.m4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gilbertourdaneta/Documents/UCLA/Summer%202012%20Math%20REU/bidisperse_vid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939800" y="584201"/>
            <a:ext cx="6807200" cy="144655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4400" dirty="0"/>
              <a:t>Bi-disperse Particle-laden Flows in the Stokes Regime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9800" y="4085292"/>
            <a:ext cx="3505200" cy="196976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400" dirty="0"/>
              <a:t>Kali Allison</a:t>
            </a:r>
          </a:p>
          <a:p>
            <a:pPr algn="ctr"/>
            <a:r>
              <a:rPr lang="en-US" sz="2400" dirty="0"/>
              <a:t>Thomas Crawford</a:t>
            </a:r>
          </a:p>
          <a:p>
            <a:pPr algn="ctr"/>
            <a:r>
              <a:rPr lang="en-US" sz="2400" dirty="0" err="1"/>
              <a:t>Saro</a:t>
            </a:r>
            <a:r>
              <a:rPr lang="en-US" sz="2400" dirty="0"/>
              <a:t> </a:t>
            </a:r>
            <a:r>
              <a:rPr lang="en-US" sz="2400" dirty="0" err="1"/>
              <a:t>Meguerdijian</a:t>
            </a:r>
            <a:endParaRPr lang="en-US" sz="2400" dirty="0"/>
          </a:p>
          <a:p>
            <a:pPr algn="ctr"/>
            <a:r>
              <a:rPr lang="en-US" sz="2400" dirty="0"/>
              <a:t>Wylie Rosenthal</a:t>
            </a:r>
          </a:p>
          <a:p>
            <a:pPr algn="ctr"/>
            <a:r>
              <a:rPr lang="en-US" sz="2400" dirty="0"/>
              <a:t>Gilberto </a:t>
            </a:r>
            <a:r>
              <a:rPr lang="en-US" sz="2400" dirty="0" err="1"/>
              <a:t>Urdaneta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295900" y="4085292"/>
            <a:ext cx="3302000" cy="2308314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Supervisors:</a:t>
            </a:r>
          </a:p>
          <a:p>
            <a:r>
              <a:rPr lang="en-US" sz="2400" dirty="0"/>
              <a:t>Dr. </a:t>
            </a:r>
            <a:r>
              <a:rPr lang="en-US" sz="2400" dirty="0" err="1"/>
              <a:t>Sungyon</a:t>
            </a:r>
            <a:r>
              <a:rPr lang="en-US" sz="2400" dirty="0"/>
              <a:t> Lee</a:t>
            </a:r>
          </a:p>
          <a:p>
            <a:r>
              <a:rPr lang="en-US" sz="2400" dirty="0"/>
              <a:t>Dr. </a:t>
            </a:r>
            <a:r>
              <a:rPr lang="en-US" sz="2400" dirty="0" err="1"/>
              <a:t>Aliki</a:t>
            </a:r>
            <a:r>
              <a:rPr lang="en-US" sz="2400" dirty="0"/>
              <a:t> </a:t>
            </a:r>
            <a:r>
              <a:rPr lang="en-US" sz="2400" dirty="0" err="1"/>
              <a:t>Mavromoustaki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solidFill>
                  <a:srgbClr val="D59300"/>
                </a:solidFill>
              </a:rPr>
              <a:t>Principal Investigator:</a:t>
            </a:r>
          </a:p>
          <a:p>
            <a:r>
              <a:rPr lang="en-US" sz="2400" dirty="0"/>
              <a:t>Dr. Andrea L. </a:t>
            </a:r>
            <a:r>
              <a:rPr lang="en-US" sz="2400" dirty="0" err="1"/>
              <a:t>Bertozzi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239772" y="2603500"/>
            <a:ext cx="4410457" cy="46166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400" dirty="0"/>
              <a:t>UCLA Summer REU 2012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1320800" y="3860800"/>
            <a:ext cx="5842000" cy="25400"/>
          </a:xfrm>
          <a:prstGeom prst="line">
            <a:avLst/>
          </a:prstGeom>
          <a:ln w="444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914399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Result: Ceramic beads migrate on top</a:t>
            </a:r>
            <a:endParaRPr lang="en-US" dirty="0"/>
          </a:p>
        </p:txBody>
      </p:sp>
      <p:pic>
        <p:nvPicPr>
          <p:cNvPr id="6" name="Content Placeholder 5" descr="IMG_3502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0610" r="-10610"/>
          <a:stretch>
            <a:fillRect/>
          </a:stretch>
        </p:blipFill>
        <p:spPr>
          <a:xfrm rot="5400000">
            <a:off x="-1256902" y="2529148"/>
            <a:ext cx="5585754" cy="3071950"/>
          </a:xfrm>
        </p:spPr>
      </p:pic>
      <p:pic>
        <p:nvPicPr>
          <p:cNvPr id="4" name="Picture 3" descr="IMG_3831.JPG"/>
          <p:cNvPicPr>
            <a:picLocks noChangeAspect="1"/>
          </p:cNvPicPr>
          <p:nvPr/>
        </p:nvPicPr>
        <p:blipFill>
          <a:blip r:embed="rId4"/>
          <a:srcRect r="20456"/>
          <a:stretch>
            <a:fillRect/>
          </a:stretch>
        </p:blipFill>
        <p:spPr>
          <a:xfrm>
            <a:off x="6032820" y="2802681"/>
            <a:ext cx="3111178" cy="2607519"/>
          </a:xfrm>
          <a:prstGeom prst="rect">
            <a:avLst/>
          </a:prstGeom>
        </p:spPr>
      </p:pic>
      <p:pic>
        <p:nvPicPr>
          <p:cNvPr id="5" name="Picture 4" descr="IMG_379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310839" y="2522175"/>
            <a:ext cx="4541250" cy="3027500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Huppert’s Model for Clear Fluid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p:oleObj spid="_x0000_s17411" name="Equation" r:id="rId3" imgW="114300" imgH="165100" progId="Equation.DSMT4">
              <p:embed/>
            </p:oleObj>
          </a:graphicData>
        </a:graphic>
      </p:graphicFrame>
      <p:graphicFrame>
        <p:nvGraphicFramePr>
          <p:cNvPr id="17414" name="Object 6"/>
          <p:cNvGraphicFramePr>
            <a:graphicFrameLocks noChangeAspect="1"/>
          </p:cNvGraphicFramePr>
          <p:nvPr/>
        </p:nvGraphicFramePr>
        <p:xfrm>
          <a:off x="1970088" y="2797175"/>
          <a:ext cx="3738562" cy="1301750"/>
        </p:xfrm>
        <a:graphic>
          <a:graphicData uri="http://schemas.openxmlformats.org/presentationml/2006/ole">
            <p:oleObj spid="_x0000_s17414" name="Equation" r:id="rId4" imgW="1422400" imgH="495300" progId="Equation.DSMT4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3600" y="2197100"/>
            <a:ext cx="2762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  <a:buFont typeface="Arial"/>
              <a:buChar char="•"/>
            </a:pPr>
            <a:r>
              <a:rPr lang="en-US" sz="2400" dirty="0" smtClean="0"/>
              <a:t>Proposed Equation:</a:t>
            </a:r>
            <a:endParaRPr lang="en-US" sz="2400" dirty="0"/>
          </a:p>
        </p:txBody>
      </p:sp>
      <p:sp>
        <p:nvSpPr>
          <p:cNvPr id="11" name="Oval 10"/>
          <p:cNvSpPr/>
          <p:nvPr/>
        </p:nvSpPr>
        <p:spPr>
          <a:xfrm>
            <a:off x="5270500" y="3187700"/>
            <a:ext cx="437175" cy="32385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92200" y="4495800"/>
            <a:ext cx="839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here: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47006" y="4899799"/>
            <a:ext cx="2777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 Initial cross-sectional Area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347006" y="5294531"/>
            <a:ext cx="2140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 Kinematic Viscosity</a:t>
            </a:r>
            <a:endParaRPr lang="en-US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p:oleObj spid="_x0000_s17415" name="Equation" r:id="rId5" imgW="114300" imgH="165100" progId="Equation.DSMT4">
              <p:embed/>
            </p:oleObj>
          </a:graphicData>
        </a:graphic>
      </p:graphicFrame>
      <p:graphicFrame>
        <p:nvGraphicFramePr>
          <p:cNvPr id="17417" name="Object 9"/>
          <p:cNvGraphicFramePr>
            <a:graphicFrameLocks noChangeAspect="1"/>
          </p:cNvGraphicFramePr>
          <p:nvPr/>
        </p:nvGraphicFramePr>
        <p:xfrm>
          <a:off x="2166371" y="5378113"/>
          <a:ext cx="240030" cy="266700"/>
        </p:xfrm>
        <a:graphic>
          <a:graphicData uri="http://schemas.openxmlformats.org/presentationml/2006/ole">
            <p:oleObj spid="_x0000_s17417" name="Equation" r:id="rId6" imgW="114300" imgH="127000" progId="Equation.DSMT4">
              <p:embed/>
            </p:oleObj>
          </a:graphicData>
        </a:graphic>
      </p:graphicFrame>
      <p:graphicFrame>
        <p:nvGraphicFramePr>
          <p:cNvPr id="17418" name="Object 10"/>
          <p:cNvGraphicFramePr>
            <a:graphicFrameLocks noChangeAspect="1"/>
          </p:cNvGraphicFramePr>
          <p:nvPr/>
        </p:nvGraphicFramePr>
        <p:xfrm>
          <a:off x="2179071" y="4970681"/>
          <a:ext cx="285750" cy="285750"/>
        </p:xfrm>
        <a:graphic>
          <a:graphicData uri="http://schemas.openxmlformats.org/presentationml/2006/ole">
            <p:oleObj spid="_x0000_s17418" name="Equation" r:id="rId7" imgW="152400" imgH="152400" progId="Equation.DSMT4">
              <p:embed/>
            </p:oleObj>
          </a:graphicData>
        </a:graphic>
      </p:graphicFrame>
      <p:graphicFrame>
        <p:nvGraphicFramePr>
          <p:cNvPr id="17419" name="Object 11"/>
          <p:cNvGraphicFramePr>
            <a:graphicFrameLocks noChangeAspect="1"/>
          </p:cNvGraphicFramePr>
          <p:nvPr/>
        </p:nvGraphicFramePr>
        <p:xfrm>
          <a:off x="2166371" y="5774372"/>
          <a:ext cx="240030" cy="220028"/>
        </p:xfrm>
        <a:graphic>
          <a:graphicData uri="http://schemas.openxmlformats.org/presentationml/2006/ole">
            <p:oleObj spid="_x0000_s17419" name="Equation" r:id="rId8" imgW="152400" imgH="139700" progId="Equation.DSMT4">
              <p:embed/>
            </p:oleObj>
          </a:graphicData>
        </a:graphic>
      </p:graphicFrame>
      <p:graphicFrame>
        <p:nvGraphicFramePr>
          <p:cNvPr id="17420" name="Object 12"/>
          <p:cNvGraphicFramePr>
            <a:graphicFrameLocks noChangeAspect="1"/>
          </p:cNvGraphicFramePr>
          <p:nvPr/>
        </p:nvGraphicFramePr>
        <p:xfrm>
          <a:off x="2146006" y="6032500"/>
          <a:ext cx="285795" cy="371534"/>
        </p:xfrm>
        <a:graphic>
          <a:graphicData uri="http://schemas.openxmlformats.org/presentationml/2006/ole">
            <p:oleObj spid="_x0000_s17420" name="Equation" r:id="rId9" imgW="127000" imgH="165100" progId="Equation.DSMT4">
              <p:embed/>
            </p:oleObj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359706" y="5685472"/>
            <a:ext cx="1887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 Inclination Angle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387600" y="6023034"/>
            <a:ext cx="2843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 Acceleration due to gravity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Quantitative Results</a:t>
            </a:r>
            <a:endParaRPr lang="en-US" dirty="0"/>
          </a:p>
        </p:txBody>
      </p:sp>
      <p:sp>
        <p:nvSpPr>
          <p:cNvPr id="4097" name="Rectangle 1"/>
          <p:cNvSpPr>
            <a:spLocks noGrp="1" noChangeArrowheads="1"/>
          </p:cNvSpPr>
          <p:nvPr>
            <p:ph idx="1"/>
          </p:nvPr>
        </p:nvSpPr>
        <p:spPr>
          <a:xfrm>
            <a:off x="457200" y="1879601"/>
            <a:ext cx="8229600" cy="46989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Image Analysis Techniques</a:t>
            </a:r>
          </a:p>
          <a:p>
            <a:r>
              <a:rPr lang="en-US" sz="2800" dirty="0" smtClean="0"/>
              <a:t>Plots of Quantitative Results</a:t>
            </a:r>
          </a:p>
          <a:p>
            <a:pPr lvl="1"/>
            <a:r>
              <a:rPr lang="en-US" sz="2800" dirty="0" smtClean="0"/>
              <a:t>Example MATLAB output</a:t>
            </a:r>
          </a:p>
          <a:p>
            <a:pPr lvl="1"/>
            <a:r>
              <a:rPr lang="en-US" sz="2800" dirty="0" smtClean="0"/>
              <a:t>Plots of Data (Volume Fraction 0.4)</a:t>
            </a:r>
          </a:p>
          <a:p>
            <a:pPr lvl="2"/>
            <a:endParaRPr 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Analysis Techniques</a:t>
            </a:r>
            <a:endParaRPr lang="en-US" dirty="0"/>
          </a:p>
        </p:txBody>
      </p:sp>
      <p:sp>
        <p:nvSpPr>
          <p:cNvPr id="5121" name="Rectangle 1"/>
          <p:cNvSpPr>
            <a:spLocks noGrp="1" noChangeArrowheads="1"/>
          </p:cNvSpPr>
          <p:nvPr>
            <p:ph idx="1"/>
          </p:nvPr>
        </p:nvSpPr>
        <p:spPr>
          <a:xfrm>
            <a:off x="457200" y="2057401"/>
            <a:ext cx="8229600" cy="4546599"/>
          </a:xfrm>
        </p:spPr>
        <p:txBody>
          <a:bodyPr>
            <a:normAutofit/>
          </a:bodyPr>
          <a:lstStyle/>
          <a:p>
            <a:r>
              <a:rPr lang="en-US" dirty="0" smtClean="0"/>
              <a:t>Automatic Ruler Line Detection</a:t>
            </a:r>
          </a:p>
          <a:p>
            <a:pPr lvl="1"/>
            <a:r>
              <a:rPr lang="en-US" dirty="0" smtClean="0"/>
              <a:t>Edge Detection</a:t>
            </a:r>
          </a:p>
          <a:p>
            <a:pPr lvl="1"/>
            <a:r>
              <a:rPr lang="en-US" dirty="0" smtClean="0"/>
              <a:t>Image Registration on Binary Image</a:t>
            </a:r>
          </a:p>
          <a:p>
            <a:pPr lvl="1"/>
            <a:r>
              <a:rPr lang="en-US" dirty="0" smtClean="0"/>
              <a:t>Highest Percentile Considered Ruler </a:t>
            </a:r>
            <a:r>
              <a:rPr lang="en-US" dirty="0" smtClean="0"/>
              <a:t>Lines</a:t>
            </a:r>
            <a:endParaRPr lang="en-US" dirty="0" smtClean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19090"/>
            <a:ext cx="8229600" cy="1235075"/>
          </a:xfrm>
          <a:ln/>
        </p:spPr>
        <p:txBody>
          <a:bodyPr lIns="0" tIns="31746" rIns="0" bIns="0">
            <a:normAutofit/>
          </a:bodyPr>
          <a:lstStyle/>
          <a:p>
            <a:pPr>
              <a:tabLst>
                <a:tab pos="723750" algn="l"/>
                <a:tab pos="1447500" algn="l"/>
                <a:tab pos="2171250" algn="l"/>
                <a:tab pos="2895000" algn="l"/>
                <a:tab pos="3618749" algn="l"/>
                <a:tab pos="4342500" algn="l"/>
                <a:tab pos="5066250" algn="l"/>
                <a:tab pos="5789999" algn="l"/>
                <a:tab pos="6513750" algn="l"/>
                <a:tab pos="7237500" algn="l"/>
                <a:tab pos="7961249" algn="l"/>
              </a:tabLst>
            </a:pPr>
            <a:r>
              <a:rPr lang="en-US" sz="4000" dirty="0"/>
              <a:t>Automatic Ruler Line Detection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58939"/>
            <a:ext cx="8229600" cy="4749800"/>
          </a:xfrm>
          <a:ln/>
        </p:spPr>
        <p:txBody>
          <a:bodyPr lIns="0" tIns="12345" rIns="0" bIns="0"/>
          <a:lstStyle/>
          <a:p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790700"/>
            <a:ext cx="8205788" cy="457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Analysis Techniques</a:t>
            </a:r>
            <a:endParaRPr lang="en-US" dirty="0"/>
          </a:p>
        </p:txBody>
      </p:sp>
      <p:sp>
        <p:nvSpPr>
          <p:cNvPr id="5121" name="Rectangle 1"/>
          <p:cNvSpPr>
            <a:spLocks noGrp="1" noChangeArrowheads="1"/>
          </p:cNvSpPr>
          <p:nvPr>
            <p:ph idx="1"/>
          </p:nvPr>
        </p:nvSpPr>
        <p:spPr>
          <a:xfrm>
            <a:off x="457200" y="2057401"/>
            <a:ext cx="8229600" cy="4546599"/>
          </a:xfrm>
        </p:spPr>
        <p:txBody>
          <a:bodyPr>
            <a:normAutofit/>
          </a:bodyPr>
          <a:lstStyle/>
          <a:p>
            <a:r>
              <a:rPr lang="en-US" dirty="0" smtClean="0"/>
              <a:t>Automatic Ruler Line Detection</a:t>
            </a:r>
          </a:p>
          <a:p>
            <a:pPr lvl="1"/>
            <a:r>
              <a:rPr lang="en-US" dirty="0" smtClean="0"/>
              <a:t>Edge Detection</a:t>
            </a:r>
          </a:p>
          <a:p>
            <a:pPr lvl="1"/>
            <a:r>
              <a:rPr lang="en-US" dirty="0" smtClean="0"/>
              <a:t>Image Registration on Binary Image</a:t>
            </a:r>
          </a:p>
          <a:p>
            <a:pPr lvl="1"/>
            <a:r>
              <a:rPr lang="en-US" dirty="0" smtClean="0"/>
              <a:t>Highest Percentile Considered Ruler Lines</a:t>
            </a:r>
          </a:p>
          <a:p>
            <a:r>
              <a:rPr lang="en-US" dirty="0" smtClean="0"/>
              <a:t>Automatic Bi-Modal </a:t>
            </a:r>
            <a:r>
              <a:rPr lang="en-US" dirty="0" err="1" smtClean="0"/>
              <a:t>Thresholding</a:t>
            </a:r>
            <a:endParaRPr lang="en-US" dirty="0" smtClean="0"/>
          </a:p>
          <a:p>
            <a:pPr lvl="1"/>
            <a:r>
              <a:rPr lang="en-US" dirty="0" smtClean="0"/>
              <a:t>Otsu's Method on Frame Gradient</a:t>
            </a:r>
          </a:p>
          <a:p>
            <a:pPr lvl="1"/>
            <a:r>
              <a:rPr lang="en-US" dirty="0" smtClean="0"/>
              <a:t>RGB Conversion to Grayscale</a:t>
            </a:r>
          </a:p>
          <a:p>
            <a:pPr lvl="1"/>
            <a:r>
              <a:rPr lang="en-US" dirty="0" smtClean="0"/>
              <a:t>Thresholds to Slurry and Non-Slurry (Ideally</a:t>
            </a:r>
            <a:r>
              <a:rPr lang="en-US" dirty="0" smtClean="0"/>
              <a:t>)</a:t>
            </a:r>
            <a:endParaRPr lang="en-US" dirty="0" smtClean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19090"/>
            <a:ext cx="8229600" cy="1235075"/>
          </a:xfrm>
          <a:ln/>
        </p:spPr>
        <p:txBody>
          <a:bodyPr lIns="0" tIns="31746" rIns="0" bIns="0">
            <a:normAutofit/>
          </a:bodyPr>
          <a:lstStyle/>
          <a:p>
            <a:pPr>
              <a:tabLst>
                <a:tab pos="723750" algn="l"/>
                <a:tab pos="1447500" algn="l"/>
                <a:tab pos="2171250" algn="l"/>
                <a:tab pos="2895000" algn="l"/>
                <a:tab pos="3618749" algn="l"/>
                <a:tab pos="4342500" algn="l"/>
                <a:tab pos="5066250" algn="l"/>
                <a:tab pos="5789999" algn="l"/>
                <a:tab pos="6513750" algn="l"/>
                <a:tab pos="7237500" algn="l"/>
                <a:tab pos="7961249" algn="l"/>
              </a:tabLst>
            </a:pPr>
            <a:r>
              <a:rPr lang="en-US" sz="4000" dirty="0"/>
              <a:t>Automatic Bi-Modal </a:t>
            </a:r>
            <a:r>
              <a:rPr lang="en-US" sz="4000" dirty="0" err="1" smtClean="0"/>
              <a:t>Thresholding</a:t>
            </a:r>
            <a:endParaRPr lang="en-US" sz="40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 l="12000" t="18285" r="12000" b="18285"/>
          <a:stretch>
            <a:fillRect/>
          </a:stretch>
        </p:blipFill>
        <p:spPr bwMode="auto">
          <a:xfrm>
            <a:off x="457201" y="1836738"/>
            <a:ext cx="8247063" cy="429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Analysis Techniques</a:t>
            </a:r>
            <a:endParaRPr lang="en-US" dirty="0"/>
          </a:p>
        </p:txBody>
      </p:sp>
      <p:sp>
        <p:nvSpPr>
          <p:cNvPr id="5121" name="Rectangle 1"/>
          <p:cNvSpPr>
            <a:spLocks noGrp="1" noChangeArrowheads="1"/>
          </p:cNvSpPr>
          <p:nvPr>
            <p:ph idx="1"/>
          </p:nvPr>
        </p:nvSpPr>
        <p:spPr>
          <a:xfrm>
            <a:off x="457200" y="2057401"/>
            <a:ext cx="8229600" cy="45465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Automatic Ruler Line Detection</a:t>
            </a:r>
          </a:p>
          <a:p>
            <a:pPr lvl="1"/>
            <a:r>
              <a:rPr lang="en-US" dirty="0" smtClean="0"/>
              <a:t>Edge Detection</a:t>
            </a:r>
          </a:p>
          <a:p>
            <a:pPr lvl="1"/>
            <a:r>
              <a:rPr lang="en-US" dirty="0" smtClean="0"/>
              <a:t>Image Registration on Binary Image</a:t>
            </a:r>
          </a:p>
          <a:p>
            <a:pPr lvl="1"/>
            <a:r>
              <a:rPr lang="en-US" dirty="0" smtClean="0"/>
              <a:t>Highest Percentile Considered Ruler Lines</a:t>
            </a:r>
          </a:p>
          <a:p>
            <a:r>
              <a:rPr lang="en-US" dirty="0" smtClean="0"/>
              <a:t>Automatic Bi-Modal </a:t>
            </a:r>
            <a:r>
              <a:rPr lang="en-US" dirty="0" err="1" smtClean="0"/>
              <a:t>Thresholding</a:t>
            </a:r>
            <a:endParaRPr lang="en-US" dirty="0" smtClean="0"/>
          </a:p>
          <a:p>
            <a:pPr lvl="1"/>
            <a:r>
              <a:rPr lang="en-US" dirty="0" smtClean="0"/>
              <a:t>Otsu's Method on Frame Gradient</a:t>
            </a:r>
          </a:p>
          <a:p>
            <a:pPr lvl="1"/>
            <a:r>
              <a:rPr lang="en-US" dirty="0" smtClean="0"/>
              <a:t>RGB Conversion to Grayscale</a:t>
            </a:r>
          </a:p>
          <a:p>
            <a:pPr lvl="1"/>
            <a:r>
              <a:rPr lang="en-US" dirty="0" smtClean="0"/>
              <a:t>Thresholds to Slurry and Non-Slurry (Ideally)</a:t>
            </a:r>
          </a:p>
          <a:p>
            <a:r>
              <a:rPr lang="en-US" dirty="0" smtClean="0"/>
              <a:t>Edge Detection for Settled Cases</a:t>
            </a:r>
          </a:p>
          <a:p>
            <a:pPr lvl="1"/>
            <a:r>
              <a:rPr lang="en-US" dirty="0" smtClean="0"/>
              <a:t>Canny Edge Detection</a:t>
            </a:r>
          </a:p>
          <a:p>
            <a:pPr lvl="1"/>
            <a:r>
              <a:rPr lang="en-US" dirty="0" smtClean="0"/>
              <a:t>Modified Thresholds to Eliminate Noise</a:t>
            </a:r>
          </a:p>
          <a:p>
            <a:pPr lvl="1"/>
            <a:r>
              <a:rPr lang="en-US" dirty="0" smtClean="0"/>
              <a:t>Detects Some Oil Fronts</a:t>
            </a:r>
            <a:endParaRPr 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19090"/>
            <a:ext cx="8229600" cy="1235075"/>
          </a:xfrm>
          <a:ln/>
        </p:spPr>
        <p:txBody>
          <a:bodyPr lIns="0" tIns="31746" rIns="0" bIns="0">
            <a:normAutofit/>
          </a:bodyPr>
          <a:lstStyle/>
          <a:p>
            <a:pPr>
              <a:tabLst>
                <a:tab pos="723750" algn="l"/>
                <a:tab pos="1447500" algn="l"/>
                <a:tab pos="2171250" algn="l"/>
                <a:tab pos="2895000" algn="l"/>
                <a:tab pos="3618749" algn="l"/>
                <a:tab pos="4342500" algn="l"/>
                <a:tab pos="5066250" algn="l"/>
                <a:tab pos="5789999" algn="l"/>
                <a:tab pos="6513750" algn="l"/>
                <a:tab pos="7237500" algn="l"/>
                <a:tab pos="7961249" algn="l"/>
              </a:tabLst>
            </a:pPr>
            <a:r>
              <a:rPr lang="en-US" sz="4000" dirty="0"/>
              <a:t>Edge Detection for Settled Cases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58939"/>
            <a:ext cx="8229600" cy="4749800"/>
          </a:xfrm>
          <a:ln/>
        </p:spPr>
        <p:txBody>
          <a:bodyPr lIns="0" tIns="12345" rIns="0" bIns="0"/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 l="12000" t="17371" r="12000" b="17371"/>
          <a:stretch>
            <a:fillRect/>
          </a:stretch>
        </p:blipFill>
        <p:spPr bwMode="auto">
          <a:xfrm>
            <a:off x="457202" y="1765300"/>
            <a:ext cx="8207375" cy="4406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Flow of particle-laden fluid can be observed in nature and is applicable to many problems in science and engineering.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98801"/>
            <a:ext cx="4455764" cy="2921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264" y="3098801"/>
            <a:ext cx="3773836" cy="3048475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Plots of Numerical Results – Example MATLAB Output</a:t>
            </a:r>
            <a:endParaRPr lang="en-US" dirty="0"/>
          </a:p>
        </p:txBody>
      </p:sp>
      <p:sp>
        <p:nvSpPr>
          <p:cNvPr id="9217" name="Rectangle 1"/>
          <p:cNvSpPr>
            <a:spLocks noGrp="1" noChangeArrowheads="1"/>
          </p:cNvSpPr>
          <p:nvPr>
            <p:ph idx="1"/>
          </p:nvPr>
        </p:nvSpPr>
        <p:spPr>
          <a:xfrm>
            <a:off x="457200" y="1816103"/>
            <a:ext cx="4279900" cy="458469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Position Vs. Time Plot</a:t>
            </a:r>
          </a:p>
          <a:p>
            <a:r>
              <a:rPr lang="en-US" dirty="0" smtClean="0"/>
              <a:t>Log Position Vs. Log Time Plot</a:t>
            </a:r>
          </a:p>
          <a:p>
            <a:pPr lvl="1"/>
            <a:r>
              <a:rPr lang="en-US" dirty="0" smtClean="0"/>
              <a:t>Exponent Calculated via Linear Fit</a:t>
            </a:r>
          </a:p>
          <a:p>
            <a:pPr lvl="1"/>
            <a:r>
              <a:rPr lang="en-US" dirty="0" smtClean="0"/>
              <a:t>Compare Exponent with Huppert Model (1/3)</a:t>
            </a:r>
          </a:p>
          <a:p>
            <a:r>
              <a:rPr lang="en-US" dirty="0" smtClean="0"/>
              <a:t>Average Velocity (Command Window Output)</a:t>
            </a:r>
          </a:p>
          <a:p>
            <a:r>
              <a:rPr lang="en-US" dirty="0" smtClean="0"/>
              <a:t>Example: 30 Degrees, 0.4 Volume Fraction, 25 GSB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816101"/>
            <a:ext cx="5029200" cy="5041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25562"/>
          </a:xfrm>
          <a:ln/>
        </p:spPr>
        <p:txBody>
          <a:bodyPr anchor="ctr">
            <a:normAutofit/>
          </a:bodyPr>
          <a:lstStyle/>
          <a:p>
            <a:pPr>
              <a:spcAft>
                <a:spcPct val="0"/>
              </a:spcAft>
              <a:tabLst>
                <a:tab pos="723750" algn="l"/>
                <a:tab pos="1447500" algn="l"/>
                <a:tab pos="2171250" algn="l"/>
                <a:tab pos="2895000" algn="l"/>
                <a:tab pos="3618749" algn="l"/>
                <a:tab pos="4342500" algn="l"/>
                <a:tab pos="5066250" algn="l"/>
                <a:tab pos="5789999" algn="l"/>
                <a:tab pos="6513750" algn="l"/>
                <a:tab pos="7237500" algn="l"/>
                <a:tab pos="7961249" algn="l"/>
              </a:tabLst>
            </a:pPr>
            <a:r>
              <a:rPr lang="en-US" sz="4000" dirty="0"/>
              <a:t>Plots of Numerical </a:t>
            </a:r>
            <a:r>
              <a:rPr lang="en-US" sz="4000" dirty="0" smtClean="0"/>
              <a:t>Results:</a:t>
            </a:r>
            <a:br>
              <a:rPr lang="en-US" sz="4000" dirty="0" smtClean="0"/>
            </a:br>
            <a:r>
              <a:rPr lang="en-US" sz="4000" dirty="0" smtClean="0"/>
              <a:t>Plots </a:t>
            </a:r>
            <a:r>
              <a:rPr lang="en-US" sz="4000" dirty="0"/>
              <a:t>and Surfaces of Data</a:t>
            </a:r>
          </a:p>
        </p:txBody>
      </p:sp>
      <p:sp>
        <p:nvSpPr>
          <p:cNvPr id="10241" name="Rectangle 1"/>
          <p:cNvSpPr>
            <a:spLocks noGrp="1" noChangeArrowheads="1"/>
          </p:cNvSpPr>
          <p:nvPr>
            <p:ph idx="1"/>
          </p:nvPr>
        </p:nvSpPr>
        <p:spPr>
          <a:xfrm>
            <a:off x="304800" y="1714501"/>
            <a:ext cx="2514600" cy="4840288"/>
          </a:xfrm>
          <a:ln/>
        </p:spPr>
        <p:txBody>
          <a:bodyPr anchor="t">
            <a:normAutofit fontScale="85000" lnSpcReduction="20000"/>
          </a:bodyPr>
          <a:lstStyle/>
          <a:p>
            <a:pPr marL="431711" indent="-323783"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723750" algn="l"/>
                <a:tab pos="1447500" algn="l"/>
                <a:tab pos="2171250" algn="l"/>
              </a:tabLst>
            </a:pPr>
            <a:r>
              <a:rPr lang="en-US" dirty="0"/>
              <a:t>Percentage GSB vs. Average Velocity</a:t>
            </a:r>
          </a:p>
          <a:p>
            <a:pPr marL="431711" indent="-323783"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723750" algn="l"/>
                <a:tab pos="1447500" algn="l"/>
                <a:tab pos="2171250" algn="l"/>
              </a:tabLst>
            </a:pPr>
            <a:r>
              <a:rPr lang="en-US" dirty="0"/>
              <a:t>Percentage GSB vs. Time Exponent</a:t>
            </a:r>
          </a:p>
          <a:p>
            <a:pPr marL="431711" indent="-323783"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723750" algn="l"/>
                <a:tab pos="1447500" algn="l"/>
                <a:tab pos="2171250" algn="l"/>
              </a:tabLst>
            </a:pPr>
            <a:r>
              <a:rPr lang="en-US" dirty="0"/>
              <a:t>Percentage GSB Does Not Explain Variation in Either</a:t>
            </a:r>
          </a:p>
          <a:p>
            <a:pPr marL="431711" indent="-323783"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723750" algn="l"/>
                <a:tab pos="1447500" algn="l"/>
                <a:tab pos="2171250" algn="l"/>
              </a:tabLst>
            </a:pPr>
            <a:r>
              <a:rPr lang="en-US" dirty="0"/>
              <a:t>Example: 0.4 Volume Fraction, 30 Degrees</a:t>
            </a:r>
          </a:p>
        </p:txBody>
      </p:sp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2971800" y="4208465"/>
          <a:ext cx="5943600" cy="2535237"/>
        </p:xfrm>
        <a:graphic>
          <a:graphicData uri="http://schemas.openxmlformats.org/presentationml/2006/ole">
            <p:oleObj spid="_x0000_s64514" r:id="rId4" imgW="5956300" imgH="2540000" progId="">
              <p:embed/>
            </p:oleObj>
          </a:graphicData>
        </a:graphic>
      </p:graphicFrame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2971800" y="1752602"/>
          <a:ext cx="5943600" cy="2365375"/>
        </p:xfrm>
        <a:graphic>
          <a:graphicData uri="http://schemas.openxmlformats.org/presentationml/2006/ole">
            <p:oleObj spid="_x0000_s64515" r:id="rId5" imgW="5956300" imgH="2374900" progId="">
              <p:embed/>
            </p:oleObj>
          </a:graphicData>
        </a:graphic>
      </p:graphicFrame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2" y="273630"/>
            <a:ext cx="8228160" cy="1144921"/>
          </a:xfrm>
          <a:ln/>
        </p:spPr>
        <p:txBody>
          <a:bodyPr tIns="35199">
            <a:normAutofit/>
          </a:bodyPr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4000" dirty="0"/>
              <a:t>Concentration of Front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idx="1"/>
          </p:nvPr>
        </p:nvSpPr>
        <p:spPr>
          <a:xfrm>
            <a:off x="456482" y="1604330"/>
            <a:ext cx="8228160" cy="4444307"/>
          </a:xfrm>
          <a:ln/>
        </p:spPr>
        <p:txBody>
          <a:bodyPr/>
          <a:lstStyle/>
          <a:p>
            <a:pPr marL="391645" indent="-293733">
              <a:buSzPct val="45000"/>
              <a:buFont typeface="Wingdings" charset="2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/>
              <a:t>Averaged RGB values across slurry</a:t>
            </a:r>
          </a:p>
          <a:p>
            <a:pPr marL="391645" indent="-293733">
              <a:buSzPct val="45000"/>
              <a:buFont typeface="Wingdings" charset="2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/>
              <a:t>Tracked GSB (red) and glass (blue) fronts</a:t>
            </a:r>
          </a:p>
          <a:p>
            <a:pPr marL="391645" indent="-293733">
              <a:buSzPct val="45000"/>
              <a:buFont typeface="Wingdings" charset="2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/>
              <a:t>Similar plots to average front position</a:t>
            </a:r>
          </a:p>
          <a:p>
            <a:pPr marL="391645" indent="-293733">
              <a:buSzPct val="45000"/>
              <a:buFont typeface="Wingdings" charset="2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/>
              <a:t>Compare well-mixed and separated regimes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22499" t="26666" b="26666"/>
          <a:stretch>
            <a:fillRect/>
          </a:stretch>
        </p:blipFill>
        <p:spPr bwMode="auto">
          <a:xfrm>
            <a:off x="1118882" y="4042510"/>
            <a:ext cx="7116480" cy="24050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314325"/>
            <a:ext cx="8228013" cy="1062038"/>
          </a:xfrm>
          <a:ln/>
        </p:spPr>
        <p:txBody>
          <a:bodyPr tIns="35199">
            <a:normAutofit/>
          </a:bodyPr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4000" dirty="0"/>
              <a:t>Well-mixed: 30 deg, 25% GSB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47480" y="5133745"/>
            <a:ext cx="3939840" cy="10858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1" tIns="61615" rIns="81631" bIns="40816">
            <a:prstTxWarp prst="textNoShape">
              <a:avLst/>
            </a:prstTxWarp>
          </a:bodyPr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</a:tabLst>
            </a:pPr>
            <a:r>
              <a:rPr lang="en-US" sz="2400" dirty="0">
                <a:ea typeface="SimSun" charset="-122"/>
                <a:cs typeface="SimSun" charset="-122"/>
              </a:rPr>
              <a:t>Exponent:</a:t>
            </a:r>
          </a:p>
          <a:p>
            <a:pPr marL="391645" lvl="1" indent="-195823">
              <a:buSzPct val="45000"/>
              <a:buFont typeface="Wingdings" charset="2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</a:tabLst>
            </a:pPr>
            <a:r>
              <a:rPr lang="en-US" sz="2400" dirty="0">
                <a:ea typeface="SimSun" charset="-122"/>
                <a:cs typeface="SimSun" charset="-122"/>
              </a:rPr>
              <a:t>GSB: 0.42</a:t>
            </a:r>
          </a:p>
          <a:p>
            <a:pPr marL="391645" lvl="1" indent="-195823">
              <a:buSzPct val="45000"/>
              <a:buFont typeface="Wingdings" charset="2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</a:tabLst>
            </a:pPr>
            <a:r>
              <a:rPr lang="en-US" sz="2400" dirty="0">
                <a:ea typeface="SimSun" charset="-122"/>
                <a:cs typeface="SimSun" charset="-122"/>
              </a:rPr>
              <a:t>Ceramic: 0.416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6240" y="1320621"/>
            <a:ext cx="4976640" cy="37242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66" y="1452563"/>
            <a:ext cx="3276333" cy="3343045"/>
          </a:xfrm>
          <a:prstGeom prst="rect">
            <a:avLst/>
          </a:prstGeom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314325"/>
            <a:ext cx="8228013" cy="1062038"/>
          </a:xfrm>
          <a:ln/>
        </p:spPr>
        <p:txBody>
          <a:bodyPr tIns="35199">
            <a:normAutofit/>
          </a:bodyPr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4000" dirty="0"/>
              <a:t>Separated: 30 deg, 75% GSB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736380" y="5095645"/>
            <a:ext cx="3939840" cy="10858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1" tIns="61615" rIns="81631" bIns="40816">
            <a:prstTxWarp prst="textNoShape">
              <a:avLst/>
            </a:prstTxWarp>
          </a:bodyPr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</a:tabLst>
            </a:pPr>
            <a:r>
              <a:rPr lang="en-US" sz="2400" dirty="0">
                <a:solidFill>
                  <a:srgbClr val="FFFFFF"/>
                </a:solidFill>
                <a:ea typeface="SimSun" charset="-122"/>
                <a:cs typeface="SimSun" charset="-122"/>
              </a:rPr>
              <a:t>Exponent:</a:t>
            </a:r>
          </a:p>
          <a:p>
            <a:pPr marL="391645" lvl="1" indent="-195823">
              <a:buSzPct val="45000"/>
              <a:buFont typeface="Wingdings" charset="2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</a:tabLst>
            </a:pPr>
            <a:r>
              <a:rPr lang="en-US" sz="2400" dirty="0">
                <a:solidFill>
                  <a:srgbClr val="FFFFFF"/>
                </a:solidFill>
                <a:ea typeface="SimSun" charset="-122"/>
                <a:cs typeface="SimSun" charset="-122"/>
              </a:rPr>
              <a:t>GSB: 0.404</a:t>
            </a:r>
          </a:p>
          <a:p>
            <a:pPr marL="391645" lvl="1" indent="-195823">
              <a:buSzPct val="45000"/>
              <a:buFont typeface="Wingdings" charset="2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</a:tabLst>
            </a:pPr>
            <a:r>
              <a:rPr lang="en-US" sz="2400" dirty="0">
                <a:solidFill>
                  <a:srgbClr val="FFFFFF"/>
                </a:solidFill>
                <a:ea typeface="SimSun" charset="-122"/>
                <a:cs typeface="SimSun" charset="-122"/>
              </a:rPr>
              <a:t>Ceramic: 0.325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2480" y="1244292"/>
            <a:ext cx="4976640" cy="37242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380" y="1363663"/>
            <a:ext cx="2487428" cy="3592160"/>
          </a:xfrm>
          <a:prstGeom prst="rect">
            <a:avLst/>
          </a:prstGeom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2" y="313953"/>
            <a:ext cx="8228160" cy="1062832"/>
          </a:xfrm>
          <a:ln/>
        </p:spPr>
        <p:txBody>
          <a:bodyPr tIns="35199">
            <a:normAutofit/>
          </a:bodyPr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4000" dirty="0"/>
              <a:t>Average Wavelength</a:t>
            </a: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457200" y="2057401"/>
            <a:ext cx="5943600" cy="3962400"/>
          </a:xfrm>
          <a:prstGeom prst="rect">
            <a:avLst/>
          </a:prstGeom>
        </p:spPr>
        <p:txBody>
          <a:bodyPr vert="horz" lIns="91420" tIns="45711" rIns="91420" bIns="45711" rtlCol="0">
            <a:normAutofit fontScale="92500" lnSpcReduction="20000"/>
          </a:bodyPr>
          <a:lstStyle/>
          <a:p>
            <a:pPr marL="207341" indent="-207341" defTabSz="914210">
              <a:spcBef>
                <a:spcPts val="2000"/>
              </a:spcBef>
              <a:buClr>
                <a:schemeClr val="accent1"/>
              </a:buClr>
              <a:buSzPct val="45000"/>
              <a:buFont typeface="Wingdings" charset="2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</a:tabLst>
            </a:pPr>
            <a:r>
              <a:rPr lang="en-US" sz="2400" b="1" dirty="0">
                <a:solidFill>
                  <a:srgbClr val="FFFFFF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ea typeface="SimSun" charset="-122"/>
                <a:cs typeface="SimSun" charset="-122"/>
              </a:rPr>
              <a:t>Average wavelength:</a:t>
            </a:r>
          </a:p>
          <a:p>
            <a:pPr marL="403164" lvl="1" indent="-207341" defTabSz="914210">
              <a:spcBef>
                <a:spcPts val="600"/>
              </a:spcBef>
              <a:buClr>
                <a:schemeClr val="accent2"/>
              </a:buClr>
              <a:buSzPct val="45000"/>
              <a:buFont typeface="Wingdings" pitchFamily="2" charset="2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</a:tabLst>
            </a:pPr>
            <a:r>
              <a:rPr lang="en-US" sz="2400" b="1" dirty="0">
                <a:solidFill>
                  <a:srgbClr val="FFFFFF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ea typeface="SimSun" charset="-122"/>
                <a:cs typeface="SimSun" charset="-122"/>
              </a:rPr>
              <a:t>Average distance between finger tips</a:t>
            </a:r>
          </a:p>
          <a:p>
            <a:pPr marL="207341" indent="-207341" defTabSz="914210">
              <a:spcBef>
                <a:spcPts val="2000"/>
              </a:spcBef>
              <a:buClr>
                <a:schemeClr val="accent1"/>
              </a:buClr>
              <a:buSzPct val="45000"/>
              <a:buFont typeface="Wingdings" charset="2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</a:tabLst>
            </a:pPr>
            <a:r>
              <a:rPr lang="en-US" sz="2400" b="1" dirty="0">
                <a:solidFill>
                  <a:srgbClr val="FFFFFF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ea typeface="SimSun" charset="-122"/>
                <a:cs typeface="SimSun" charset="-122"/>
              </a:rPr>
              <a:t>Factors:</a:t>
            </a:r>
          </a:p>
          <a:p>
            <a:pPr marL="403164" lvl="1" indent="-207341" defTabSz="914210">
              <a:spcBef>
                <a:spcPts val="600"/>
              </a:spcBef>
              <a:buClr>
                <a:schemeClr val="accent2"/>
              </a:buClr>
              <a:buSzPct val="45000"/>
              <a:buFont typeface="Wingdings" charset="2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</a:tabLst>
            </a:pPr>
            <a:r>
              <a:rPr lang="en-US" sz="2400" b="1" dirty="0">
                <a:solidFill>
                  <a:srgbClr val="FFFFFF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ea typeface="SimSun" charset="-122"/>
                <a:cs typeface="SimSun" charset="-122"/>
              </a:rPr>
              <a:t>Width of track: 14 cm</a:t>
            </a:r>
          </a:p>
          <a:p>
            <a:pPr marL="403164" lvl="1" indent="-207341" defTabSz="914210">
              <a:spcBef>
                <a:spcPts val="600"/>
              </a:spcBef>
              <a:buClr>
                <a:schemeClr val="accent2"/>
              </a:buClr>
              <a:buSzPct val="45000"/>
              <a:buFont typeface="Wingdings" charset="2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</a:tabLst>
            </a:pPr>
            <a:r>
              <a:rPr lang="en-US" sz="2400" b="1" dirty="0">
                <a:solidFill>
                  <a:srgbClr val="FFFFFF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ea typeface="SimSun" charset="-122"/>
                <a:cs typeface="SimSun" charset="-122"/>
              </a:rPr>
              <a:t>Position of fingers</a:t>
            </a:r>
          </a:p>
          <a:p>
            <a:pPr marL="403164" lvl="1" indent="-207341" defTabSz="914210">
              <a:spcBef>
                <a:spcPts val="600"/>
              </a:spcBef>
              <a:buClr>
                <a:schemeClr val="accent2"/>
              </a:buClr>
              <a:buSzPct val="45000"/>
              <a:buFont typeface="Wingdings" charset="2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</a:tabLst>
            </a:pPr>
            <a:r>
              <a:rPr lang="en-US" sz="2400" b="1" dirty="0">
                <a:solidFill>
                  <a:srgbClr val="FFFFFF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ea typeface="SimSun" charset="-122"/>
                <a:cs typeface="SimSun" charset="-122"/>
              </a:rPr>
              <a:t>Number of fingers</a:t>
            </a:r>
          </a:p>
          <a:p>
            <a:pPr marL="403164" lvl="1" indent="-207341" defTabSz="914210">
              <a:spcBef>
                <a:spcPts val="600"/>
              </a:spcBef>
              <a:buClr>
                <a:schemeClr val="accent2"/>
              </a:buClr>
              <a:buSzPct val="45000"/>
              <a:buFont typeface="Wingdings" pitchFamily="2" charset="2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</a:tabLst>
            </a:pPr>
            <a:endParaRPr lang="en-US" sz="2400" b="1" dirty="0">
              <a:solidFill>
                <a:srgbClr val="FFFFFF"/>
              </a:solidFill>
              <a:effectLst>
                <a:outerShdw blurRad="50800" dist="50800" dir="2700000" algn="tl" rotWithShape="0">
                  <a:schemeClr val="bg1">
                    <a:alpha val="30000"/>
                  </a:schemeClr>
                </a:outerShdw>
              </a:effectLst>
              <a:ea typeface="SimSun" charset="-122"/>
              <a:cs typeface="SimSun" charset="-122"/>
            </a:endParaRPr>
          </a:p>
          <a:p>
            <a:pPr marL="207341" indent="-207341" defTabSz="914210">
              <a:spcBef>
                <a:spcPts val="2000"/>
              </a:spcBef>
              <a:buClr>
                <a:schemeClr val="accent1"/>
              </a:buClr>
              <a:buSzPct val="45000"/>
              <a:buFont typeface="Wingdings" charset="2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</a:tabLst>
            </a:pPr>
            <a:r>
              <a:rPr lang="en-US" sz="2400" b="1" dirty="0">
                <a:solidFill>
                  <a:srgbClr val="FFFFFF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ea typeface="SimSun" charset="-122"/>
                <a:cs typeface="SimSun" charset="-122"/>
              </a:rPr>
              <a:t>Mono-disperse/Bi-disperse results:</a:t>
            </a:r>
          </a:p>
          <a:p>
            <a:pPr marL="403164" lvl="1" indent="-207341" defTabSz="914210">
              <a:spcBef>
                <a:spcPts val="600"/>
              </a:spcBef>
              <a:buClr>
                <a:schemeClr val="accent2"/>
              </a:buClr>
              <a:buSzPct val="45000"/>
              <a:buFont typeface="Wingdings" charset="2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</a:tabLst>
            </a:pPr>
            <a:r>
              <a:rPr lang="en-US" sz="2400" b="1" dirty="0">
                <a:solidFill>
                  <a:srgbClr val="FFFFFF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ea typeface="SimSun" charset="-122"/>
                <a:cs typeface="SimSun" charset="-122"/>
              </a:rPr>
              <a:t>Number of fingers: 2-6</a:t>
            </a:r>
          </a:p>
          <a:p>
            <a:pPr marL="403164" lvl="1" indent="-207341" defTabSz="914210">
              <a:spcBef>
                <a:spcPts val="600"/>
              </a:spcBef>
              <a:buClr>
                <a:schemeClr val="accent2"/>
              </a:buClr>
              <a:buSzPct val="45000"/>
              <a:buFont typeface="Wingdings" charset="2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</a:tabLst>
            </a:pPr>
            <a:r>
              <a:rPr lang="en-US" sz="2400" b="1" dirty="0">
                <a:solidFill>
                  <a:srgbClr val="FFFFFF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ea typeface="SimSun" charset="-122"/>
                <a:cs typeface="SimSun" charset="-122"/>
              </a:rPr>
              <a:t>Wavelength range: 2 – 8.5 cm</a:t>
            </a:r>
          </a:p>
          <a:p>
            <a:pPr marL="342829" indent="-342829" defTabSz="914210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"/>
            </a:pPr>
            <a:endParaRPr lang="en-US" sz="2400" b="1" dirty="0">
              <a:effectLst>
                <a:outerShdw blurRad="50800" dist="50800" dir="270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082" y="1775798"/>
            <a:ext cx="3200560" cy="4244003"/>
          </a:xfrm>
          <a:prstGeom prst="rect">
            <a:avLst/>
          </a:prstGeom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9" name="Object 1"/>
          <p:cNvGraphicFramePr>
            <a:graphicFrameLocks noChangeAspect="1"/>
          </p:cNvGraphicFramePr>
          <p:nvPr/>
        </p:nvGraphicFramePr>
        <p:xfrm>
          <a:off x="495360" y="1358063"/>
          <a:ext cx="3152160" cy="2762210"/>
        </p:xfrm>
        <a:graphic>
          <a:graphicData uri="http://schemas.openxmlformats.org/presentationml/2006/ole">
            <p:oleObj spid="_x0000_s75778" r:id="rId4" imgW="3467100" imgH="3048000" progId="">
              <p:embed/>
            </p:oleObj>
          </a:graphicData>
        </a:graphic>
      </p:graphicFrame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3018240" y="3930174"/>
          <a:ext cx="3152160" cy="2762210"/>
        </p:xfrm>
        <a:graphic>
          <a:graphicData uri="http://schemas.openxmlformats.org/presentationml/2006/ole">
            <p:oleObj spid="_x0000_s75779" r:id="rId5" imgW="3467100" imgH="3048000" progId="">
              <p:embed/>
            </p:oleObj>
          </a:graphicData>
        </a:graphic>
      </p:graphicFrame>
      <p:sp>
        <p:nvSpPr>
          <p:cNvPr id="717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83827" y="0"/>
            <a:ext cx="8228013" cy="1062038"/>
          </a:xfrm>
          <a:ln/>
        </p:spPr>
        <p:txBody>
          <a:bodyPr tIns="35199">
            <a:normAutofit/>
          </a:bodyPr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4000" dirty="0"/>
              <a:t>Average Wavelength</a:t>
            </a:r>
          </a:p>
        </p:txBody>
      </p:sp>
      <p:graphicFrame>
        <p:nvGraphicFramePr>
          <p:cNvPr id="7172" name="Object 4"/>
          <p:cNvGraphicFramePr>
            <a:graphicFrameLocks noChangeAspect="1"/>
          </p:cNvGraphicFramePr>
          <p:nvPr/>
        </p:nvGraphicFramePr>
        <p:xfrm>
          <a:off x="5359680" y="1458874"/>
          <a:ext cx="3152160" cy="2537546"/>
        </p:xfrm>
        <a:graphic>
          <a:graphicData uri="http://schemas.openxmlformats.org/presentationml/2006/ole">
            <p:oleObj spid="_x0000_s75780" r:id="rId6" imgW="3467100" imgH="2806700" progId="">
              <p:embed/>
            </p:oleObj>
          </a:graphicData>
        </a:graphic>
      </p:graphicFrame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2300" y="4014032"/>
            <a:ext cx="4354560" cy="24367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Modeling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57200" y="1816100"/>
            <a:ext cx="8229600" cy="3962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We study flow on an incline consisting of negatively buoyant particles in a viscous suspending liquid.</a:t>
            </a:r>
          </a:p>
          <a:p>
            <a:r>
              <a:rPr lang="en-US" dirty="0" smtClean="0"/>
              <a:t>Begin with </a:t>
            </a:r>
            <a:r>
              <a:rPr lang="en-US" dirty="0" smtClean="0"/>
              <a:t>Stokes </a:t>
            </a:r>
            <a:r>
              <a:rPr lang="en-US" dirty="0" smtClean="0"/>
              <a:t>equations for an incompressible variable-viscosity suspension and the conservation of total mass of particles.</a:t>
            </a:r>
          </a:p>
          <a:p>
            <a:r>
              <a:rPr lang="en-US" dirty="0" smtClean="0"/>
              <a:t>Different timescales: </a:t>
            </a:r>
          </a:p>
          <a:p>
            <a:pPr>
              <a:buNone/>
            </a:pPr>
            <a:r>
              <a:rPr lang="en-US" dirty="0" smtClean="0"/>
              <a:t>	Z-direction: FAST</a:t>
            </a:r>
          </a:p>
          <a:p>
            <a:pPr>
              <a:buNone/>
            </a:pPr>
            <a:r>
              <a:rPr lang="en-US" dirty="0" smtClean="0"/>
              <a:t>	X-direction: SLOW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4586287" y="4673600"/>
            <a:ext cx="4100513" cy="914400"/>
          </a:xfrm>
          <a:prstGeom prst="rect">
            <a:avLst/>
          </a:prstGeom>
          <a:ln/>
        </p:spPr>
        <p:txBody>
          <a:bodyPr vert="horz" lIns="100794" tIns="21168" rIns="100794" bIns="50397" rtlCol="0">
            <a:normAutofit fontScale="92500" lnSpcReduction="20000"/>
          </a:bodyPr>
          <a:lstStyle/>
          <a:p>
            <a:pPr marL="431800" marR="0" lvl="0" indent="-323850" algn="l" defTabSz="1007943" rtl="0" eaLnBrk="1" fontAlgn="auto" latinLnBrk="0" hangingPunct="1">
              <a:lnSpc>
                <a:spcPct val="100000"/>
              </a:lnSpc>
              <a:spcBef>
                <a:spcPts val="2205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Assume particle distribution is </a:t>
            </a:r>
          </a:p>
          <a:p>
            <a:pPr marL="431800" marR="0" lvl="0" indent="-323850" algn="l" defTabSz="1007943" rtl="0" eaLnBrk="1" fontAlgn="auto" latinLnBrk="0" hangingPunct="1">
              <a:lnSpc>
                <a:spcPct val="100000"/>
              </a:lnSpc>
              <a:spcBef>
                <a:spcPts val="2205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in equilibrium in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z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-direction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50800" dir="2700000" algn="tl" rotWithShape="0">
                  <a:schemeClr val="bg1">
                    <a:alpha val="30000"/>
                  </a:scheme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3568700" y="4953000"/>
            <a:ext cx="863600" cy="279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358900" y="6261100"/>
            <a:ext cx="245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313BD"/>
                </a:solidFill>
              </a:rPr>
              <a:t>.</a:t>
            </a:r>
            <a:endParaRPr lang="en-US" dirty="0">
              <a:solidFill>
                <a:srgbClr val="5313BD"/>
              </a:solidFill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animBg="1"/>
      <p:bldP spid="18" grpId="0" animBg="1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653760" y="661030"/>
            <a:ext cx="7673760" cy="846809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dirty="0"/>
              <a:t>Two-phase Model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idx="1"/>
          </p:nvPr>
        </p:nvSpPr>
        <p:spPr>
          <a:xfrm>
            <a:off x="653760" y="1768506"/>
            <a:ext cx="8032320" cy="3375714"/>
          </a:xfrm>
          <a:ln/>
        </p:spPr>
        <p:txBody>
          <a:bodyPr tIns="19201">
            <a:normAutofit/>
          </a:bodyPr>
          <a:lstStyle/>
          <a:p>
            <a:pPr marL="391686" indent="-293764">
              <a:buSzPct val="100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b="0" dirty="0"/>
              <a:t>Balance of linear momentum</a:t>
            </a:r>
            <a:r>
              <a:rPr lang="en-US" sz="2200" b="0" dirty="0" smtClean="0"/>
              <a:t>:	</a:t>
            </a:r>
          </a:p>
          <a:p>
            <a:pPr marL="391686" indent="-293764">
              <a:buSzPct val="100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b="0" dirty="0"/>
              <a:t>Conservation of mass for particles</a:t>
            </a:r>
            <a:r>
              <a:rPr lang="en-US" sz="2200" b="0" dirty="0" smtClean="0"/>
              <a:t>:</a:t>
            </a:r>
          </a:p>
          <a:p>
            <a:pPr marL="391686" indent="-293764">
              <a:buSzPct val="100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b="0" dirty="0" smtClean="0"/>
          </a:p>
          <a:p>
            <a:pPr marL="391686" indent="-293764">
              <a:buSzPct val="100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b="0" dirty="0" err="1"/>
              <a:t>Incompressiblity</a:t>
            </a:r>
            <a:r>
              <a:rPr lang="en-US" sz="2200" b="0" dirty="0"/>
              <a:t> condition</a:t>
            </a:r>
            <a:r>
              <a:rPr lang="en-US" sz="2200" b="0" dirty="0" smtClean="0"/>
              <a:t>:	</a:t>
            </a:r>
          </a:p>
          <a:p>
            <a:pPr marL="391686" indent="-293764">
              <a:buSzPct val="100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b="0" dirty="0"/>
              <a:t>Particle Fluxes: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1242720" y="5806690"/>
            <a:ext cx="3733920" cy="8468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6001" rIns="0" bIns="0" anchor="ctr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dirty="0">
                <a:solidFill>
                  <a:srgbClr val="FFFFFF"/>
                </a:solidFill>
                <a:ea typeface="Arial Unicode MS" charset="0"/>
                <a:cs typeface="Arial Unicode MS" charset="0"/>
              </a:rPr>
              <a:t>Shear-induced migration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4744800" y="5806690"/>
            <a:ext cx="3941280" cy="8468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4401" rIns="0" bIns="0" anchor="ctr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dirty="0">
                <a:solidFill>
                  <a:srgbClr val="FFFFFF"/>
                </a:solidFill>
                <a:ea typeface="Arial Unicode MS" charset="0"/>
                <a:cs typeface="Arial Unicode MS" charset="0"/>
              </a:rPr>
              <a:t>Hindered settling of particles due to gravity</a:t>
            </a:r>
          </a:p>
        </p:txBody>
      </p:sp>
      <p:graphicFrame>
        <p:nvGraphicFramePr>
          <p:cNvPr id="89090" name="Object 2"/>
          <p:cNvGraphicFramePr>
            <a:graphicFrameLocks noChangeAspect="1"/>
          </p:cNvGraphicFramePr>
          <p:nvPr/>
        </p:nvGraphicFramePr>
        <p:xfrm>
          <a:off x="4976640" y="1828800"/>
          <a:ext cx="1371600" cy="406400"/>
        </p:xfrm>
        <a:graphic>
          <a:graphicData uri="http://schemas.openxmlformats.org/presentationml/2006/ole">
            <p:oleObj spid="_x0000_s89090" name="Equation" r:id="rId4" imgW="685800" imgH="203200" progId="Equation.DSMT4">
              <p:embed/>
            </p:oleObj>
          </a:graphicData>
        </a:graphic>
      </p:graphicFrame>
      <p:graphicFrame>
        <p:nvGraphicFramePr>
          <p:cNvPr id="89091" name="Object 3"/>
          <p:cNvGraphicFramePr>
            <a:graphicFrameLocks noChangeAspect="1"/>
          </p:cNvGraphicFramePr>
          <p:nvPr/>
        </p:nvGraphicFramePr>
        <p:xfrm>
          <a:off x="5685305" y="2400300"/>
          <a:ext cx="2705715" cy="755650"/>
        </p:xfrm>
        <a:graphic>
          <a:graphicData uri="http://schemas.openxmlformats.org/presentationml/2006/ole">
            <p:oleObj spid="_x0000_s89091" name="Equation" r:id="rId5" imgW="1409700" imgH="393700" progId="Equation.DSMT4">
              <p:embed/>
            </p:oleObj>
          </a:graphicData>
        </a:graphic>
      </p:graphicFrame>
      <p:graphicFrame>
        <p:nvGraphicFramePr>
          <p:cNvPr id="89092" name="Object 4"/>
          <p:cNvGraphicFramePr>
            <a:graphicFrameLocks noChangeAspect="1"/>
          </p:cNvGraphicFramePr>
          <p:nvPr/>
        </p:nvGraphicFramePr>
        <p:xfrm>
          <a:off x="5183654" y="3540124"/>
          <a:ext cx="1257301" cy="400051"/>
        </p:xfrm>
        <a:graphic>
          <a:graphicData uri="http://schemas.openxmlformats.org/presentationml/2006/ole">
            <p:oleObj spid="_x0000_s89092" name="Equation" r:id="rId6" imgW="558800" imgH="177800" progId="Equation.DSMT4">
              <p:embed/>
            </p:oleObj>
          </a:graphicData>
        </a:graphic>
      </p:graphicFrame>
      <p:graphicFrame>
        <p:nvGraphicFramePr>
          <p:cNvPr id="89093" name="Object 5"/>
          <p:cNvGraphicFramePr>
            <a:graphicFrameLocks noChangeAspect="1"/>
          </p:cNvGraphicFramePr>
          <p:nvPr/>
        </p:nvGraphicFramePr>
        <p:xfrm>
          <a:off x="1448666" y="4647383"/>
          <a:ext cx="5811789" cy="1159307"/>
        </p:xfrm>
        <a:graphic>
          <a:graphicData uri="http://schemas.openxmlformats.org/presentationml/2006/ole">
            <p:oleObj spid="_x0000_s89093" name="Equation" r:id="rId7" imgW="4838700" imgH="965200" progId="Equation.DSMT4">
              <p:embed/>
            </p:oleObj>
          </a:graphicData>
        </a:graphic>
      </p:graphicFrame>
      <p:cxnSp>
        <p:nvCxnSpPr>
          <p:cNvPr id="15" name="Straight Arrow Connector 14"/>
          <p:cNvCxnSpPr/>
          <p:nvPr/>
        </p:nvCxnSpPr>
        <p:spPr>
          <a:xfrm rot="5400000" flipH="1" flipV="1">
            <a:off x="3091259" y="5924947"/>
            <a:ext cx="41989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6035502" y="5672138"/>
            <a:ext cx="62388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3760" y="6350000"/>
            <a:ext cx="245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313BD"/>
                </a:solidFill>
              </a:rPr>
              <a:t>.</a:t>
            </a:r>
            <a:endParaRPr lang="en-US" dirty="0">
              <a:solidFill>
                <a:srgbClr val="5313BD"/>
              </a:solidFill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uiExpand="1" build="p"/>
      <p:bldP spid="17415" grpId="0"/>
      <p:bldP spid="17416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 bwMode="auto">
          <a:xfrm>
            <a:off x="893244" y="2786231"/>
            <a:ext cx="6886940" cy="37798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53760" y="661030"/>
            <a:ext cx="7673760" cy="846809"/>
          </a:xfrm>
          <a:ln/>
        </p:spPr>
        <p:txBody>
          <a:bodyPr tIns="35203" anchor="ctr"/>
          <a:lstStyle/>
          <a:p>
            <a:pPr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4000" dirty="0"/>
              <a:t>Lubrication Equations</a:t>
            </a:r>
          </a:p>
        </p:txBody>
      </p:sp>
      <p:sp>
        <p:nvSpPr>
          <p:cNvPr id="18433" name="Rectangle 1"/>
          <p:cNvSpPr>
            <a:spLocks noGrp="1" noChangeArrowheads="1"/>
          </p:cNvSpPr>
          <p:nvPr>
            <p:ph idx="1"/>
          </p:nvPr>
        </p:nvSpPr>
        <p:spPr>
          <a:xfrm>
            <a:off x="676800" y="1659054"/>
            <a:ext cx="8032320" cy="3918652"/>
          </a:xfrm>
          <a:ln/>
        </p:spPr>
        <p:txBody>
          <a:bodyPr tIns="19201" anchor="t">
            <a:normAutofit/>
          </a:bodyPr>
          <a:lstStyle/>
          <a:p>
            <a:pPr marL="391686" indent="-293764">
              <a:spcBef>
                <a:spcPts val="3800"/>
              </a:spcBef>
              <a:spcAft>
                <a:spcPts val="1293"/>
              </a:spcAft>
              <a:buSzPct val="100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/>
              <a:t>The equations are scaled using the lubrication approximation</a:t>
            </a:r>
            <a:r>
              <a:rPr lang="en-US" sz="2200" dirty="0" smtClean="0"/>
              <a:t>:</a:t>
            </a:r>
          </a:p>
          <a:p>
            <a:pPr marL="391686" indent="-293764">
              <a:spcBef>
                <a:spcPts val="3800"/>
              </a:spcBef>
              <a:spcAft>
                <a:spcPts val="1293"/>
              </a:spcAft>
              <a:buSzPct val="100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 smtClean="0"/>
              <a:t>Asymptotically </a:t>
            </a:r>
            <a:r>
              <a:rPr lang="en-US" sz="2200" dirty="0"/>
              <a:t>expanding to leading order we then integrate with respect to </a:t>
            </a:r>
            <a:r>
              <a:rPr lang="en-US" sz="2200" dirty="0" err="1"/>
              <a:t>z</a:t>
            </a:r>
            <a:r>
              <a:rPr lang="en-US" sz="2200" dirty="0"/>
              <a:t> to obtain:</a:t>
            </a:r>
            <a:endParaRPr lang="en-US" sz="2200" dirty="0" smtClean="0"/>
          </a:p>
          <a:p>
            <a:pPr marL="391686" indent="-293764">
              <a:spcAft>
                <a:spcPts val="1293"/>
              </a:spcAft>
              <a:buSzPct val="100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 smtClean="0"/>
          </a:p>
          <a:p>
            <a:pPr marL="391686" indent="-293764">
              <a:spcAft>
                <a:spcPts val="1293"/>
              </a:spcAft>
              <a:buSzPct val="100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/>
              <a:t>We use a similar approach on the momentum equation:</a:t>
            </a:r>
          </a:p>
          <a:p>
            <a:pPr marL="391686" indent="-293764">
              <a:spcAft>
                <a:spcPts val="1293"/>
              </a:spcAft>
              <a:buSzPct val="100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/>
          </a:p>
          <a:p>
            <a:pPr marL="391686" indent="-293764">
              <a:spcAft>
                <a:spcPts val="1293"/>
              </a:spcAft>
              <a:buSzPct val="100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/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1216490" y="5848454"/>
            <a:ext cx="2073600" cy="120252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6001" rIns="0" bIns="0">
            <a:prstTxWarp prst="textNoShape">
              <a:avLst/>
            </a:prstTxWarp>
          </a:bodyPr>
          <a:lstStyle/>
          <a:p>
            <a:pPr marL="391686" indent="-293764">
              <a:spcAft>
                <a:spcPts val="1293"/>
              </a:spcAft>
              <a:buSzPct val="45000"/>
              <a:tabLst>
                <a:tab pos="656650" algn="l"/>
                <a:tab pos="1313299" algn="l"/>
                <a:tab pos="1969949" algn="l"/>
              </a:tabLst>
            </a:pPr>
            <a:r>
              <a:rPr lang="en-US" dirty="0">
                <a:solidFill>
                  <a:srgbClr val="FFFFFF"/>
                </a:solidFill>
                <a:ea typeface="Arial Unicode MS" charset="0"/>
                <a:cs typeface="Arial Unicode MS" charset="0"/>
              </a:rPr>
              <a:t>Shear stress</a:t>
            </a:r>
          </a:p>
          <a:p>
            <a:pPr marL="391686" indent="-293764">
              <a:spcAft>
                <a:spcPts val="1293"/>
              </a:spcAft>
              <a:buSzPct val="45000"/>
              <a:tabLst>
                <a:tab pos="656650" algn="l"/>
                <a:tab pos="1313299" algn="l"/>
                <a:tab pos="1969949" algn="l"/>
              </a:tabLst>
            </a:pPr>
            <a:endParaRPr lang="en-US" sz="2200" dirty="0">
              <a:solidFill>
                <a:srgbClr val="000000"/>
              </a:solidFill>
              <a:ea typeface="Arial Unicode MS" charset="0"/>
              <a:cs typeface="Arial Unicode MS" charset="0"/>
            </a:endParaRPr>
          </a:p>
          <a:p>
            <a:pPr marL="391686" indent="-293764">
              <a:spcAft>
                <a:spcPts val="1293"/>
              </a:spcAft>
              <a:buSzPct val="45000"/>
              <a:tabLst>
                <a:tab pos="656650" algn="l"/>
                <a:tab pos="1313299" algn="l"/>
                <a:tab pos="1969949" algn="l"/>
              </a:tabLst>
            </a:pPr>
            <a:endParaRPr lang="en-US" sz="2200" dirty="0">
              <a:solidFill>
                <a:srgbClr val="000000"/>
              </a:solidFill>
              <a:ea typeface="Arial Unicode MS" charset="0"/>
              <a:cs typeface="Arial Unicode MS" charset="0"/>
            </a:endParaRPr>
          </a:p>
        </p:txBody>
      </p:sp>
      <p:graphicFrame>
        <p:nvGraphicFramePr>
          <p:cNvPr id="91138" name="Object 2"/>
          <p:cNvGraphicFramePr>
            <a:graphicFrameLocks noChangeAspect="1"/>
          </p:cNvGraphicFramePr>
          <p:nvPr/>
        </p:nvGraphicFramePr>
        <p:xfrm>
          <a:off x="1866240" y="2117725"/>
          <a:ext cx="765908" cy="311150"/>
        </p:xfrm>
        <a:graphic>
          <a:graphicData uri="http://schemas.openxmlformats.org/presentationml/2006/ole">
            <p:oleObj spid="_x0000_s91138" name="Equation" r:id="rId5" imgW="406400" imgH="165100" progId="Equation.DSMT4">
              <p:embed/>
            </p:oleObj>
          </a:graphicData>
        </a:graphic>
      </p:graphicFrame>
      <p:graphicFrame>
        <p:nvGraphicFramePr>
          <p:cNvPr id="91139" name="Object 3"/>
          <p:cNvGraphicFramePr>
            <a:graphicFrameLocks noChangeAspect="1"/>
          </p:cNvGraphicFramePr>
          <p:nvPr/>
        </p:nvGraphicFramePr>
        <p:xfrm>
          <a:off x="3558839" y="2117725"/>
          <a:ext cx="777875" cy="311150"/>
        </p:xfrm>
        <a:graphic>
          <a:graphicData uri="http://schemas.openxmlformats.org/presentationml/2006/ole">
            <p:oleObj spid="_x0000_s91139" name="Equation" r:id="rId6" imgW="381000" imgH="152400" progId="Equation.DSMT4">
              <p:embed/>
            </p:oleObj>
          </a:graphicData>
        </a:graphic>
      </p:graphicFrame>
      <p:graphicFrame>
        <p:nvGraphicFramePr>
          <p:cNvPr id="91140" name="Object 4"/>
          <p:cNvGraphicFramePr>
            <a:graphicFrameLocks noChangeAspect="1"/>
          </p:cNvGraphicFramePr>
          <p:nvPr/>
        </p:nvGraphicFramePr>
        <p:xfrm>
          <a:off x="5184000" y="2117725"/>
          <a:ext cx="1275522" cy="444500"/>
        </p:xfrm>
        <a:graphic>
          <a:graphicData uri="http://schemas.openxmlformats.org/presentationml/2006/ole">
            <p:oleObj spid="_x0000_s91140" name="Equation" r:id="rId7" imgW="838200" imgH="292100" progId="Equation.DSMT4">
              <p:embed/>
            </p:oleObj>
          </a:graphicData>
        </a:graphic>
      </p:graphicFrame>
      <p:graphicFrame>
        <p:nvGraphicFramePr>
          <p:cNvPr id="91141" name="Object 5"/>
          <p:cNvGraphicFramePr>
            <a:graphicFrameLocks noChangeAspect="1"/>
          </p:cNvGraphicFramePr>
          <p:nvPr/>
        </p:nvGraphicFramePr>
        <p:xfrm>
          <a:off x="1216490" y="3225800"/>
          <a:ext cx="6892290" cy="1028700"/>
        </p:xfrm>
        <a:graphic>
          <a:graphicData uri="http://schemas.openxmlformats.org/presentationml/2006/ole">
            <p:oleObj spid="_x0000_s91141" name="Equation" r:id="rId8" imgW="3403600" imgH="508000" progId="Equation.DSMT4">
              <p:embed/>
            </p:oleObj>
          </a:graphicData>
        </a:graphic>
      </p:graphicFrame>
      <p:graphicFrame>
        <p:nvGraphicFramePr>
          <p:cNvPr id="91142" name="Object 6"/>
          <p:cNvGraphicFramePr>
            <a:graphicFrameLocks noChangeAspect="1"/>
          </p:cNvGraphicFramePr>
          <p:nvPr/>
        </p:nvGraphicFramePr>
        <p:xfrm>
          <a:off x="1216490" y="5103758"/>
          <a:ext cx="3139906" cy="473948"/>
        </p:xfrm>
        <a:graphic>
          <a:graphicData uri="http://schemas.openxmlformats.org/presentationml/2006/ole">
            <p:oleObj spid="_x0000_s91142" name="Equation" r:id="rId9" imgW="1346200" imgH="203200" progId="Equation.DSMT4">
              <p:embed/>
            </p:oleObj>
          </a:graphicData>
        </a:graphic>
      </p:graphicFrame>
      <p:cxnSp>
        <p:nvCxnSpPr>
          <p:cNvPr id="19" name="Straight Arrow Connector 18"/>
          <p:cNvCxnSpPr/>
          <p:nvPr/>
        </p:nvCxnSpPr>
        <p:spPr>
          <a:xfrm>
            <a:off x="1191090" y="4381500"/>
            <a:ext cx="5628810" cy="214650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035300" y="5311006"/>
            <a:ext cx="377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D59300"/>
                </a:solidFill>
              </a:rPr>
              <a:t>L</a:t>
            </a:r>
            <a:endParaRPr lang="en-US" sz="2800" b="1" dirty="0">
              <a:solidFill>
                <a:srgbClr val="D593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5400000" flipH="1" flipV="1">
            <a:off x="2927745" y="3880245"/>
            <a:ext cx="1193800" cy="46911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759201" y="3858280"/>
            <a:ext cx="424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H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rot="5400000" flipH="1" flipV="1">
            <a:off x="1856197" y="5703503"/>
            <a:ext cx="428600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03200" y="6324600"/>
            <a:ext cx="245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313BD"/>
                </a:solidFill>
              </a:rPr>
              <a:t>.</a:t>
            </a:r>
            <a:endParaRPr lang="en-US" dirty="0">
              <a:solidFill>
                <a:srgbClr val="5313BD"/>
              </a:solidFill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 uiExpand="1" build="p"/>
      <p:bldP spid="18440" grpId="0"/>
      <p:bldP spid="20" grpId="0"/>
      <p:bldP spid="20" grpId="1"/>
      <p:bldP spid="26" grpId="0"/>
      <p:bldP spid="26" grpId="1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Experimentation</a:t>
            </a:r>
          </a:p>
          <a:p>
            <a:pPr lvl="1"/>
            <a:r>
              <a:rPr lang="en-US" dirty="0" smtClean="0"/>
              <a:t>The Acquisition Process</a:t>
            </a:r>
          </a:p>
          <a:p>
            <a:pPr lvl="1"/>
            <a:r>
              <a:rPr lang="en-US" dirty="0" smtClean="0"/>
              <a:t>Qualitative Data And Trends</a:t>
            </a:r>
          </a:p>
          <a:p>
            <a:pPr lvl="1"/>
            <a:r>
              <a:rPr lang="en-US" dirty="0" smtClean="0"/>
              <a:t>Quantitative tracking of flow</a:t>
            </a:r>
          </a:p>
          <a:p>
            <a:r>
              <a:rPr lang="en-US" dirty="0" smtClean="0"/>
              <a:t>Modeling</a:t>
            </a:r>
          </a:p>
          <a:p>
            <a:pPr lvl="1"/>
            <a:r>
              <a:rPr lang="en-US" dirty="0" smtClean="0"/>
              <a:t>Two-phase model and the lubrication equations</a:t>
            </a:r>
          </a:p>
          <a:p>
            <a:pPr lvl="1"/>
            <a:r>
              <a:rPr lang="en-US" dirty="0" smtClean="0"/>
              <a:t>Mono-disperse results</a:t>
            </a:r>
          </a:p>
          <a:p>
            <a:pPr lvl="1"/>
            <a:r>
              <a:rPr lang="en-US" dirty="0" smtClean="0"/>
              <a:t>Bi-disperse model and results</a:t>
            </a:r>
          </a:p>
          <a:p>
            <a:pPr lvl="1">
              <a:buNone/>
            </a:pPr>
            <a:endParaRPr lang="en-US" dirty="0" smtClean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1600" y="1036909"/>
            <a:ext cx="6750720" cy="521334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827785" y="189184"/>
            <a:ext cx="7673975" cy="847725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dirty="0" smtClean="0"/>
              <a:t>Mono-disperse </a:t>
            </a:r>
            <a:r>
              <a:rPr lang="en-US" dirty="0"/>
              <a:t>Case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980220" y="4147636"/>
            <a:ext cx="1428480" cy="9274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6001" rIns="0" bIns="0">
            <a:prstTxWarp prst="textNoShape">
              <a:avLst/>
            </a:prstTxWarp>
          </a:bodyPr>
          <a:lstStyle/>
          <a:p>
            <a:pPr marL="391686" indent="-293764">
              <a:spcAft>
                <a:spcPts val="1293"/>
              </a:spcAft>
              <a:buSzPct val="45000"/>
              <a:tabLst>
                <a:tab pos="656650" algn="l"/>
                <a:tab pos="1313299" algn="l"/>
              </a:tabLst>
            </a:pPr>
            <a:r>
              <a:rPr lang="en-US" dirty="0">
                <a:solidFill>
                  <a:srgbClr val="FFFFFF"/>
                </a:solidFill>
                <a:ea typeface="Arial Unicode MS" charset="0"/>
                <a:cs typeface="Arial Unicode MS" charset="0"/>
              </a:rPr>
              <a:t>Settled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969880" y="2805415"/>
            <a:ext cx="1658880" cy="9274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6001" rIns="0" bIns="0">
            <a:prstTxWarp prst="textNoShape">
              <a:avLst/>
            </a:prstTxWarp>
          </a:bodyPr>
          <a:lstStyle/>
          <a:p>
            <a:pPr marL="391686" indent="-293764">
              <a:spcAft>
                <a:spcPts val="1293"/>
              </a:spcAft>
              <a:buSzPct val="45000"/>
              <a:tabLst>
                <a:tab pos="656650" algn="l"/>
                <a:tab pos="1313299" algn="l"/>
              </a:tabLst>
            </a:pPr>
            <a:r>
              <a:rPr lang="en-US" dirty="0">
                <a:ea typeface="Arial Unicode MS" charset="0"/>
                <a:cs typeface="Arial Unicode MS" charset="0"/>
              </a:rPr>
              <a:t>Well-</a:t>
            </a:r>
            <a:r>
              <a:rPr lang="en-US" dirty="0" smtClean="0">
                <a:ea typeface="Arial Unicode MS" charset="0"/>
                <a:cs typeface="Arial Unicode MS" charset="0"/>
              </a:rPr>
              <a:t>mixed</a:t>
            </a:r>
            <a:endParaRPr lang="en-US" dirty="0">
              <a:ea typeface="Arial Unicode MS" charset="0"/>
              <a:cs typeface="Arial Unicode MS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033380" y="2044700"/>
            <a:ext cx="1658880" cy="9274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6001" rIns="0" bIns="0">
            <a:prstTxWarp prst="textNoShape">
              <a:avLst/>
            </a:prstTxWarp>
          </a:bodyPr>
          <a:lstStyle/>
          <a:p>
            <a:pPr marL="391686" indent="-293764">
              <a:spcAft>
                <a:spcPts val="1293"/>
              </a:spcAft>
              <a:buSzPct val="45000"/>
              <a:tabLst>
                <a:tab pos="656650" algn="l"/>
                <a:tab pos="1313299" algn="l"/>
              </a:tabLst>
            </a:pPr>
            <a:r>
              <a:rPr lang="en-US" dirty="0" smtClean="0">
                <a:ea typeface="Arial Unicode MS" charset="0"/>
                <a:cs typeface="Arial Unicode MS" charset="0"/>
              </a:rPr>
              <a:t>Ridged</a:t>
            </a:r>
            <a:endParaRPr lang="en-US" dirty="0">
              <a:ea typeface="Arial Unicode MS" charset="0"/>
              <a:cs typeface="Arial Unicode MS" charset="0"/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" presetClass="emp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194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194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194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6" presetClass="emp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194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0" grpId="1"/>
      <p:bldP spid="19461" grpId="0"/>
      <p:bldP spid="19461" grpId="1"/>
      <p:bldP spid="7" grpId="0"/>
      <p:bldP spid="7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</a:t>
            </a:r>
            <a:r>
              <a:rPr lang="el-GR" dirty="0" smtClean="0"/>
              <a:t>-</a:t>
            </a:r>
            <a:r>
              <a:rPr lang="en-US" dirty="0" smtClean="0"/>
              <a:t>disperse Model</a:t>
            </a:r>
            <a:endParaRPr lang="en-US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595614"/>
            <a:ext cx="8229600" cy="3962400"/>
          </a:xfrm>
        </p:spPr>
        <p:txBody>
          <a:bodyPr/>
          <a:lstStyle/>
          <a:p>
            <a:r>
              <a:rPr lang="en-US" dirty="0" smtClean="0"/>
              <a:t>We assume a layered model for the settled regime with separation in the </a:t>
            </a:r>
            <a:r>
              <a:rPr lang="en-US" dirty="0" err="1" smtClean="0"/>
              <a:t>z</a:t>
            </a:r>
            <a:r>
              <a:rPr lang="en-US" dirty="0" smtClean="0"/>
              <a:t>-direction.</a:t>
            </a:r>
          </a:p>
          <a:p>
            <a:endParaRPr lang="en-US" dirty="0" smtClean="0"/>
          </a:p>
          <a:p>
            <a:endParaRPr lang="el-GR" dirty="0" smtClean="0"/>
          </a:p>
          <a:p>
            <a:pPr>
              <a:buNone/>
            </a:pPr>
            <a:endParaRPr lang="en-US" dirty="0" smtClean="0"/>
          </a:p>
          <a:p>
            <a:pPr>
              <a:spcBef>
                <a:spcPts val="600"/>
              </a:spcBef>
            </a:pPr>
            <a:r>
              <a:rPr lang="en-US" dirty="0" smtClean="0"/>
              <a:t>We consider two cases:</a:t>
            </a:r>
            <a:endParaRPr lang="el-GR" dirty="0" smtClean="0"/>
          </a:p>
          <a:p>
            <a:pPr>
              <a:spcBef>
                <a:spcPts val="600"/>
              </a:spcBef>
              <a:buNone/>
            </a:pPr>
            <a:r>
              <a:rPr lang="el-GR" dirty="0" smtClean="0"/>
              <a:t>	</a:t>
            </a:r>
            <a:r>
              <a:rPr lang="en-US" dirty="0" smtClean="0"/>
              <a:t>1. lighter particles on top	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 l="12041" t="11858" r="16658" b="22026"/>
          <a:stretch>
            <a:fillRect/>
          </a:stretch>
        </p:blipFill>
        <p:spPr bwMode="auto">
          <a:xfrm>
            <a:off x="1535180" y="2488582"/>
            <a:ext cx="4334400" cy="145167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20484" name="AutoShape 4"/>
          <p:cNvCxnSpPr>
            <a:cxnSpLocks noChangeShapeType="1"/>
          </p:cNvCxnSpPr>
          <p:nvPr/>
        </p:nvCxnSpPr>
        <p:spPr bwMode="auto">
          <a:xfrm>
            <a:off x="1611380" y="2929268"/>
            <a:ext cx="12960" cy="93321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0485" name="AutoShape 5"/>
          <p:cNvCxnSpPr>
            <a:cxnSpLocks noChangeShapeType="1"/>
          </p:cNvCxnSpPr>
          <p:nvPr/>
        </p:nvCxnSpPr>
        <p:spPr bwMode="auto">
          <a:xfrm rot="5400000" flipH="1" flipV="1">
            <a:off x="5618983" y="3649088"/>
            <a:ext cx="323395" cy="158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</p:cxn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110380" y="3318110"/>
            <a:ext cx="849600" cy="2333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4401" rIns="0" bIns="0">
            <a:prstTxWarp prst="textNoShape">
              <a:avLst/>
            </a:prstTxWarp>
          </a:bodyPr>
          <a:lstStyle/>
          <a:p>
            <a:pPr marL="391686" indent="-293764">
              <a:spcAft>
                <a:spcPts val="1293"/>
              </a:spcAft>
              <a:buSzPct val="45000"/>
              <a:tabLst>
                <a:tab pos="656650" algn="l"/>
              </a:tabLst>
            </a:pPr>
            <a:r>
              <a:rPr lang="en-US" sz="2000" dirty="0">
                <a:solidFill>
                  <a:srgbClr val="FFFFFF"/>
                </a:solidFill>
                <a:ea typeface="Arial Unicode MS" charset="0"/>
                <a:cs typeface="Arial Unicode MS" charset="0"/>
              </a:rPr>
              <a:t>h2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2695680" y="2695964"/>
            <a:ext cx="1679040" cy="2333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4401" rIns="0" bIns="0">
            <a:prstTxWarp prst="textNoShape">
              <a:avLst/>
            </a:prstTxWarp>
          </a:bodyPr>
          <a:lstStyle/>
          <a:p>
            <a:pPr marL="391686" indent="-293764">
              <a:spcAft>
                <a:spcPts val="1293"/>
              </a:spcAft>
              <a:buSzPct val="45000"/>
              <a:tabLst>
                <a:tab pos="656650" algn="l"/>
                <a:tab pos="1313299" algn="l"/>
              </a:tabLst>
            </a:pPr>
            <a:r>
              <a:rPr lang="en-US" dirty="0">
                <a:solidFill>
                  <a:srgbClr val="000000"/>
                </a:solidFill>
                <a:ea typeface="Arial Unicode MS" charset="0"/>
                <a:cs typeface="Arial Unicode MS" charset="0"/>
              </a:rPr>
              <a:t>Clear fluid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561920" y="5248044"/>
            <a:ext cx="2804080" cy="1333192"/>
            <a:chOff x="4561920" y="5248044"/>
            <a:chExt cx="2804080" cy="1333192"/>
          </a:xfrm>
        </p:grpSpPr>
        <p:grpSp>
          <p:nvGrpSpPr>
            <p:cNvPr id="29" name="Group 28"/>
            <p:cNvGrpSpPr/>
            <p:nvPr/>
          </p:nvGrpSpPr>
          <p:grpSpPr>
            <a:xfrm>
              <a:off x="4561920" y="5248044"/>
              <a:ext cx="2804080" cy="1333191"/>
              <a:chOff x="4561920" y="5248044"/>
              <a:chExt cx="2804080" cy="1333191"/>
            </a:xfrm>
          </p:grpSpPr>
          <p:pic>
            <p:nvPicPr>
              <p:cNvPr id="20489" name="Picture 9"/>
              <p:cNvPicPr>
                <a:picLocks noChangeAspect="1" noChangeArrowheads="1"/>
              </p:cNvPicPr>
              <p:nvPr/>
            </p:nvPicPr>
            <p:blipFill>
              <a:blip r:embed="rId4"/>
              <a:srcRect l="14171" t="13829" r="16801" b="25235"/>
              <a:stretch>
                <a:fillRect/>
              </a:stretch>
            </p:blipFill>
            <p:spPr bwMode="auto">
              <a:xfrm>
                <a:off x="4561920" y="5248044"/>
                <a:ext cx="2804080" cy="133319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20491" name="Text Box 11"/>
              <p:cNvSpPr txBox="1">
                <a:spLocks noChangeArrowheads="1"/>
              </p:cNvSpPr>
              <p:nvPr/>
            </p:nvSpPr>
            <p:spPr bwMode="auto">
              <a:xfrm>
                <a:off x="5052840" y="5779198"/>
                <a:ext cx="1471680" cy="62214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12801" rIns="0" bIns="0">
                <a:prstTxWarp prst="textNoShape">
                  <a:avLst/>
                </a:prstTxWarp>
              </a:bodyPr>
              <a:lstStyle/>
              <a:p>
                <a:pPr marL="391686" indent="-293764">
                  <a:spcAft>
                    <a:spcPts val="1293"/>
                  </a:spcAft>
                  <a:buSzPct val="45000"/>
                  <a:tabLst>
                    <a:tab pos="656650" algn="l"/>
                    <a:tab pos="1313299" algn="l"/>
                  </a:tabLst>
                </a:pPr>
                <a:r>
                  <a:rPr lang="en-US" sz="1500" dirty="0">
                    <a:solidFill>
                      <a:srgbClr val="000000"/>
                    </a:solidFill>
                    <a:ea typeface="Arial Unicode MS" charset="0"/>
                    <a:cs typeface="Arial Unicode MS" charset="0"/>
                  </a:rPr>
                  <a:t>Ceramic</a:t>
                </a:r>
              </a:p>
            </p:txBody>
          </p:sp>
        </p:grpSp>
        <p:sp>
          <p:nvSpPr>
            <p:cNvPr id="20492" name="Text Box 12"/>
            <p:cNvSpPr txBox="1">
              <a:spLocks noChangeArrowheads="1"/>
            </p:cNvSpPr>
            <p:nvPr/>
          </p:nvSpPr>
          <p:spPr bwMode="auto">
            <a:xfrm>
              <a:off x="5189240" y="6235855"/>
              <a:ext cx="1471680" cy="34538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12801" rIns="0" bIns="0">
              <a:prstTxWarp prst="textNoShape">
                <a:avLst/>
              </a:prstTxWarp>
            </a:bodyPr>
            <a:lstStyle/>
            <a:p>
              <a:pPr marL="391686" indent="-293764">
                <a:spcAft>
                  <a:spcPts val="1293"/>
                </a:spcAft>
                <a:buSzPct val="45000"/>
                <a:tabLst>
                  <a:tab pos="656650" algn="l"/>
                  <a:tab pos="1313299" algn="l"/>
                </a:tabLst>
              </a:pPr>
              <a:r>
                <a:rPr lang="en-US" sz="1500" dirty="0">
                  <a:solidFill>
                    <a:srgbClr val="000000"/>
                  </a:solidFill>
                  <a:ea typeface="Arial Unicode MS" charset="0"/>
                  <a:cs typeface="Arial Unicode MS" charset="0"/>
                </a:rPr>
                <a:t>GSB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244160" y="5315726"/>
            <a:ext cx="2695680" cy="1265510"/>
            <a:chOff x="1244160" y="5315726"/>
            <a:chExt cx="2695680" cy="1265510"/>
          </a:xfrm>
        </p:grpSpPr>
        <p:pic>
          <p:nvPicPr>
            <p:cNvPr id="20488" name="Picture 8"/>
            <p:cNvPicPr>
              <a:picLocks noChangeAspect="1" noChangeArrowheads="1"/>
            </p:cNvPicPr>
            <p:nvPr/>
          </p:nvPicPr>
          <p:blipFill>
            <a:blip r:embed="rId5"/>
            <a:srcRect l="11720" t="16225" r="17931" b="23166"/>
            <a:stretch>
              <a:fillRect/>
            </a:stretch>
          </p:blipFill>
          <p:spPr bwMode="auto">
            <a:xfrm>
              <a:off x="1244160" y="5315726"/>
              <a:ext cx="2695680" cy="12655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20490" name="Text Box 10"/>
            <p:cNvSpPr txBox="1">
              <a:spLocks noChangeArrowheads="1"/>
            </p:cNvSpPr>
            <p:nvPr/>
          </p:nvSpPr>
          <p:spPr bwMode="auto">
            <a:xfrm>
              <a:off x="1871480" y="6210456"/>
              <a:ext cx="1471680" cy="37078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12801" rIns="0" bIns="0">
              <a:prstTxWarp prst="textNoShape">
                <a:avLst/>
              </a:prstTxWarp>
            </a:bodyPr>
            <a:lstStyle/>
            <a:p>
              <a:pPr marL="391686" indent="-293764">
                <a:spcAft>
                  <a:spcPts val="1293"/>
                </a:spcAft>
                <a:buSzPct val="45000"/>
                <a:tabLst>
                  <a:tab pos="656650" algn="l"/>
                  <a:tab pos="1313299" algn="l"/>
                </a:tabLst>
              </a:pPr>
              <a:r>
                <a:rPr lang="en-US" sz="1500" dirty="0">
                  <a:solidFill>
                    <a:srgbClr val="000000"/>
                  </a:solidFill>
                  <a:ea typeface="Arial Unicode MS" charset="0"/>
                  <a:cs typeface="Arial Unicode MS" charset="0"/>
                </a:rPr>
                <a:t>Ceramic</a:t>
              </a:r>
            </a:p>
          </p:txBody>
        </p:sp>
        <p:sp>
          <p:nvSpPr>
            <p:cNvPr id="20493" name="Text Box 13"/>
            <p:cNvSpPr txBox="1">
              <a:spLocks noChangeArrowheads="1"/>
            </p:cNvSpPr>
            <p:nvPr/>
          </p:nvSpPr>
          <p:spPr bwMode="auto">
            <a:xfrm>
              <a:off x="2053440" y="5753798"/>
              <a:ext cx="1471680" cy="62214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12801" rIns="0" bIns="0">
              <a:prstTxWarp prst="textNoShape">
                <a:avLst/>
              </a:prstTxWarp>
            </a:bodyPr>
            <a:lstStyle/>
            <a:p>
              <a:pPr marL="391686" indent="-293764">
                <a:spcAft>
                  <a:spcPts val="1293"/>
                </a:spcAft>
                <a:buSzPct val="45000"/>
                <a:tabLst>
                  <a:tab pos="656650" algn="l"/>
                  <a:tab pos="1313299" algn="l"/>
                </a:tabLst>
              </a:pPr>
              <a:r>
                <a:rPr lang="en-US" sz="1500" dirty="0">
                  <a:solidFill>
                    <a:srgbClr val="000000"/>
                  </a:solidFill>
                  <a:ea typeface="Arial Unicode MS" charset="0"/>
                  <a:cs typeface="Arial Unicode MS" charset="0"/>
                </a:rPr>
                <a:t>GSB</a:t>
              </a:r>
            </a:p>
          </p:txBody>
        </p:sp>
      </p:grp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2695680" y="3525491"/>
            <a:ext cx="1679040" cy="2333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4401" rIns="0" bIns="0">
            <a:prstTxWarp prst="textNoShape">
              <a:avLst/>
            </a:prstTxWarp>
          </a:bodyPr>
          <a:lstStyle/>
          <a:p>
            <a:pPr marL="391686" indent="-293764">
              <a:spcAft>
                <a:spcPts val="1293"/>
              </a:spcAft>
              <a:buSzPct val="45000"/>
              <a:tabLst>
                <a:tab pos="656650" algn="l"/>
                <a:tab pos="1313299" algn="l"/>
              </a:tabLst>
            </a:pPr>
            <a:r>
              <a:rPr lang="el-GR" dirty="0">
                <a:solidFill>
                  <a:srgbClr val="000000"/>
                </a:solidFill>
                <a:ea typeface="Arial Unicode MS" charset="0"/>
                <a:cs typeface="Arial Unicode MS" charset="0"/>
              </a:rPr>
              <a:t>φ</a:t>
            </a:r>
            <a:r>
              <a:rPr lang="en-US" dirty="0" smtClean="0">
                <a:solidFill>
                  <a:srgbClr val="000000"/>
                </a:solidFill>
                <a:ea typeface="Arial Unicode MS" charset="0"/>
                <a:cs typeface="Arial Unicode MS" charset="0"/>
              </a:rPr>
              <a:t>1</a:t>
            </a:r>
            <a:endParaRPr lang="en-US" dirty="0">
              <a:solidFill>
                <a:srgbClr val="000000"/>
              </a:solidFill>
              <a:ea typeface="Arial Unicode MS" charset="0"/>
              <a:cs typeface="Arial Unicode MS" charset="0"/>
            </a:endParaRP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2695680" y="3110727"/>
            <a:ext cx="1679040" cy="2333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4401" rIns="0" bIns="0">
            <a:prstTxWarp prst="textNoShape">
              <a:avLst/>
            </a:prstTxWarp>
          </a:bodyPr>
          <a:lstStyle/>
          <a:p>
            <a:pPr marL="391686" indent="-293764">
              <a:spcAft>
                <a:spcPts val="1293"/>
              </a:spcAft>
              <a:buSzPct val="45000"/>
              <a:tabLst>
                <a:tab pos="656650" algn="l"/>
                <a:tab pos="1313299" algn="l"/>
              </a:tabLst>
            </a:pPr>
            <a:r>
              <a:rPr lang="el-GR" dirty="0">
                <a:solidFill>
                  <a:srgbClr val="000000"/>
                </a:solidFill>
                <a:ea typeface="Arial Unicode MS" charset="0"/>
                <a:cs typeface="Arial Unicode MS" charset="0"/>
              </a:rPr>
              <a:t>φ</a:t>
            </a:r>
            <a:r>
              <a:rPr lang="en-US" dirty="0" smtClean="0">
                <a:solidFill>
                  <a:srgbClr val="000000"/>
                </a:solidFill>
                <a:ea typeface="Arial Unicode MS" charset="0"/>
                <a:cs typeface="Arial Unicode MS" charset="0"/>
              </a:rPr>
              <a:t>2</a:t>
            </a:r>
            <a:endParaRPr lang="en-US" dirty="0">
              <a:solidFill>
                <a:srgbClr val="000000"/>
              </a:solidFill>
              <a:ea typeface="Arial Unicode MS" charset="0"/>
              <a:cs typeface="Arial Unicode MS" charset="0"/>
            </a:endParaRP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5811320" y="3500090"/>
            <a:ext cx="849600" cy="2333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4401" rIns="0" bIns="0">
            <a:prstTxWarp prst="textNoShape">
              <a:avLst/>
            </a:prstTxWarp>
          </a:bodyPr>
          <a:lstStyle/>
          <a:p>
            <a:pPr marL="391686" indent="-293764">
              <a:spcAft>
                <a:spcPts val="1293"/>
              </a:spcAft>
              <a:buSzPct val="45000"/>
              <a:tabLst>
                <a:tab pos="656650" algn="l"/>
              </a:tabLst>
            </a:pPr>
            <a:r>
              <a:rPr lang="en-US" sz="2000" dirty="0">
                <a:solidFill>
                  <a:srgbClr val="FFFFFF"/>
                </a:solidFill>
                <a:ea typeface="Arial Unicode MS" charset="0"/>
                <a:cs typeface="Arial Unicode MS" charset="0"/>
              </a:rPr>
              <a:t>h1</a:t>
            </a:r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6314400" y="2488582"/>
            <a:ext cx="1886400" cy="10628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4401" rIns="0" bIns="0">
            <a:prstTxWarp prst="textNoShape">
              <a:avLst/>
            </a:prstTxWarp>
          </a:bodyPr>
          <a:lstStyle/>
          <a:p>
            <a:pPr marL="391686" indent="-293764">
              <a:spcAft>
                <a:spcPts val="1293"/>
              </a:spcAft>
              <a:buSzPct val="45000"/>
              <a:tabLst>
                <a:tab pos="656650" algn="l"/>
                <a:tab pos="1313299" algn="l"/>
              </a:tabLst>
            </a:pPr>
            <a:r>
              <a:rPr lang="en-US" dirty="0">
                <a:solidFill>
                  <a:srgbClr val="FFFFFF"/>
                </a:solidFill>
                <a:ea typeface="Arial Unicode MS" charset="0"/>
                <a:cs typeface="Arial Unicode MS" charset="0"/>
              </a:rPr>
              <a:t>Match shear stress and velocity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10800000" flipV="1">
            <a:off x="5811320" y="2695964"/>
            <a:ext cx="503080" cy="2333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5651033" y="2824817"/>
            <a:ext cx="792220" cy="5345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543988" y="4711700"/>
            <a:ext cx="3447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2. heavier particles on top</a:t>
            </a:r>
            <a:endParaRPr lang="en-US" sz="2400" dirty="0"/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uiExpand="1" build="p"/>
      <p:bldP spid="20482" grpId="1" uiExpand="1" build="p"/>
      <p:bldP spid="20497" grpId="0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Numerical Simulations</a:t>
            </a:r>
            <a:endParaRPr lang="en-US" dirty="0"/>
          </a:p>
        </p:txBody>
      </p:sp>
      <p:sp>
        <p:nvSpPr>
          <p:cNvPr id="21505" name="Rectangle 1"/>
          <p:cNvSpPr>
            <a:spLocks noGrp="1" noChangeArrowheads="1"/>
          </p:cNvSpPr>
          <p:nvPr>
            <p:ph idx="1"/>
          </p:nvPr>
        </p:nvSpPr>
        <p:spPr>
          <a:xfrm>
            <a:off x="457200" y="1892300"/>
            <a:ext cx="8229600" cy="4127501"/>
          </a:xfrm>
        </p:spPr>
        <p:txBody>
          <a:bodyPr>
            <a:noAutofit/>
          </a:bodyPr>
          <a:lstStyle/>
          <a:p>
            <a:r>
              <a:rPr lang="en-US" sz="2000" dirty="0" smtClean="0"/>
              <a:t>h1 : </a:t>
            </a:r>
            <a:r>
              <a:rPr lang="el-GR" sz="2000" dirty="0" smtClean="0"/>
              <a:t>ε…</a:t>
            </a:r>
            <a:r>
              <a:rPr lang="en-US" sz="2000" dirty="0" smtClean="0"/>
              <a:t>0.9</a:t>
            </a:r>
          </a:p>
          <a:p>
            <a:r>
              <a:rPr lang="en-US" sz="2000" dirty="0" smtClean="0"/>
              <a:t>h2 : (h1 + </a:t>
            </a:r>
            <a:r>
              <a:rPr lang="el-GR" sz="2000" dirty="0" smtClean="0"/>
              <a:t>ε</a:t>
            </a:r>
            <a:r>
              <a:rPr lang="en-US" sz="2000" dirty="0" smtClean="0"/>
              <a:t>)…(1 – </a:t>
            </a:r>
            <a:r>
              <a:rPr lang="el-GR" sz="2000" dirty="0" smtClean="0"/>
              <a:t>ε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The system of equations above are then solved for each h1 and h2 to give the total volume fraction, the velocity of each layer and various fluxes.</a:t>
            </a:r>
          </a:p>
          <a:p>
            <a:r>
              <a:rPr lang="en-US" sz="2000" dirty="0" smtClean="0"/>
              <a:t>Repeat for each angle and then filter the data.</a:t>
            </a:r>
            <a:endParaRPr lang="el-GR" sz="2000" dirty="0" smtClean="0"/>
          </a:p>
          <a:p>
            <a:pPr>
              <a:buNone/>
            </a:pPr>
            <a:endParaRPr lang="el-GR" sz="2000" dirty="0" smtClean="0"/>
          </a:p>
          <a:p>
            <a:pPr>
              <a:buNone/>
            </a:pPr>
            <a:endParaRPr lang="el-GR" sz="2000" dirty="0" smtClean="0"/>
          </a:p>
          <a:p>
            <a:pPr>
              <a:buNone/>
            </a:pPr>
            <a:endParaRPr lang="en-US" sz="2000" dirty="0" smtClean="0"/>
          </a:p>
          <a:p>
            <a:r>
              <a:rPr lang="en-US" sz="2000" dirty="0" smtClean="0"/>
              <a:t>Is it possible to have the ceramic on top and the GSB moving faster?</a:t>
            </a:r>
          </a:p>
        </p:txBody>
      </p:sp>
      <p:graphicFrame>
        <p:nvGraphicFramePr>
          <p:cNvPr id="21507" name="Group 3"/>
          <p:cNvGraphicFramePr>
            <a:graphicFrameLocks noGrp="1"/>
          </p:cNvGraphicFramePr>
          <p:nvPr/>
        </p:nvGraphicFramePr>
        <p:xfrm>
          <a:off x="1699200" y="4864100"/>
          <a:ext cx="5402880" cy="1341052"/>
        </p:xfrm>
        <a:graphic>
          <a:graphicData uri="http://schemas.openxmlformats.org/drawingml/2006/table">
            <a:tbl>
              <a:tblPr/>
              <a:tblGrid>
                <a:gridCol w="2095200"/>
                <a:gridCol w="3307680"/>
              </a:tblGrid>
              <a:tr h="34879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Volume Fraction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Particle Ratio 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GSB:Ceramic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)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7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0.2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25:75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7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0.4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50:50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7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0.5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75:25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791210" y="4076700"/>
            <a:ext cx="5275580" cy="1434944"/>
            <a:chOff x="791210" y="4076700"/>
            <a:chExt cx="5275580" cy="1434944"/>
          </a:xfrm>
        </p:grpSpPr>
        <p:graphicFrame>
          <p:nvGraphicFramePr>
            <p:cNvPr id="97282" name="Object 2"/>
            <p:cNvGraphicFramePr>
              <a:graphicFrameLocks noChangeAspect="1"/>
            </p:cNvGraphicFramePr>
            <p:nvPr/>
          </p:nvGraphicFramePr>
          <p:xfrm>
            <a:off x="791210" y="4076700"/>
            <a:ext cx="5275580" cy="787400"/>
          </p:xfrm>
          <a:graphic>
            <a:graphicData uri="http://schemas.openxmlformats.org/presentationml/2006/ole">
              <p:oleObj spid="_x0000_s97282" name="Equation" r:id="rId4" imgW="3403600" imgH="508000" progId="Equation.DSMT4">
                <p:embed/>
              </p:oleObj>
            </a:graphicData>
          </a:graphic>
        </p:graphicFrame>
        <p:graphicFrame>
          <p:nvGraphicFramePr>
            <p:cNvPr id="97283" name="Object 3"/>
            <p:cNvGraphicFramePr>
              <a:graphicFrameLocks noChangeAspect="1"/>
            </p:cNvGraphicFramePr>
            <p:nvPr/>
          </p:nvGraphicFramePr>
          <p:xfrm>
            <a:off x="1064020" y="5054600"/>
            <a:ext cx="3027920" cy="457044"/>
          </p:xfrm>
          <a:graphic>
            <a:graphicData uri="http://schemas.openxmlformats.org/presentationml/2006/ole">
              <p:oleObj spid="_x0000_s97283" name="Equation" r:id="rId5" imgW="1346200" imgH="203200" progId="Equation.DSMT4">
                <p:embed/>
              </p:oleObj>
            </a:graphicData>
          </a:graphic>
        </p:graphicFrame>
      </p:grp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4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>
                                      <p:cBhvr>
                                        <p:cTn id="35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6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3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40" dur="3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" grpId="0" build="p"/>
      <p:bldP spid="21505" grpId="1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0960" y="3503626"/>
            <a:ext cx="4386540" cy="34527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35620" y="325865"/>
            <a:ext cx="4278230" cy="34841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720" y="351264"/>
            <a:ext cx="4278230" cy="34458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4559" y="134324"/>
            <a:ext cx="4552355" cy="36248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719" y="134324"/>
            <a:ext cx="4324737" cy="36248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44459" y="3538190"/>
            <a:ext cx="4097119" cy="3414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Relevant Results:</a:t>
            </a:r>
          </a:p>
          <a:p>
            <a:pPr lvl="1"/>
            <a:r>
              <a:rPr lang="en-US" dirty="0" smtClean="0"/>
              <a:t>Heavier ceramic beads migrate to the top of the flow</a:t>
            </a:r>
          </a:p>
          <a:p>
            <a:pPr lvl="1"/>
            <a:r>
              <a:rPr lang="en-US" dirty="0" smtClean="0"/>
              <a:t>Lighter glass beads travel faster down the track</a:t>
            </a:r>
          </a:p>
          <a:p>
            <a:pPr lvl="1"/>
            <a:r>
              <a:rPr lang="en-US" dirty="0" smtClean="0"/>
              <a:t>Ceramic beads induce separation</a:t>
            </a:r>
          </a:p>
          <a:p>
            <a:r>
              <a:rPr lang="en-US" dirty="0" smtClean="0"/>
              <a:t>Future Work:</a:t>
            </a:r>
          </a:p>
          <a:p>
            <a:pPr lvl="1"/>
            <a:r>
              <a:rPr lang="en-US" dirty="0" smtClean="0"/>
              <a:t>Further develop model analyzing heavier beads on top of flow</a:t>
            </a:r>
          </a:p>
          <a:p>
            <a:pPr lvl="1"/>
            <a:r>
              <a:rPr lang="en-US" dirty="0" smtClean="0"/>
              <a:t>Run experiments with</a:t>
            </a:r>
            <a:r>
              <a:rPr lang="en-US" dirty="0" smtClean="0"/>
              <a:t> </a:t>
            </a:r>
            <a:r>
              <a:rPr lang="en-US" dirty="0" smtClean="0"/>
              <a:t>beads of different sizes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5301"/>
            <a:ext cx="4762500" cy="425450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Particle Size and Density</a:t>
            </a:r>
          </a:p>
          <a:p>
            <a:pPr lvl="1"/>
            <a:r>
              <a:rPr lang="en-US" dirty="0" smtClean="0"/>
              <a:t> Ceramic 0.3±.1 mm and 3.8 </a:t>
            </a:r>
            <a:r>
              <a:rPr lang="en-US" dirty="0" err="1" smtClean="0"/>
              <a:t>g/mL</a:t>
            </a:r>
            <a:endParaRPr lang="en-US" dirty="0" smtClean="0"/>
          </a:p>
          <a:p>
            <a:pPr lvl="1"/>
            <a:r>
              <a:rPr lang="en-US" dirty="0" smtClean="0"/>
              <a:t>Glass 0.39 ±.14 mm  and 2.475 </a:t>
            </a:r>
            <a:r>
              <a:rPr lang="en-US" dirty="0" err="1" smtClean="0"/>
              <a:t>g/mL</a:t>
            </a:r>
            <a:endParaRPr lang="en-US" dirty="0" smtClean="0"/>
          </a:p>
          <a:p>
            <a:r>
              <a:rPr lang="en-US" dirty="0" smtClean="0"/>
              <a:t>Angle of Inclination (10</a:t>
            </a:r>
            <a:r>
              <a:rPr lang="el-GR" dirty="0" smtClean="0"/>
              <a:t>°</a:t>
            </a:r>
            <a:r>
              <a:rPr lang="en-US" dirty="0" smtClean="0"/>
              <a:t>-70</a:t>
            </a:r>
            <a:r>
              <a:rPr lang="el-GR" dirty="0" smtClean="0"/>
              <a:t>°</a:t>
            </a:r>
            <a:r>
              <a:rPr lang="en-US" dirty="0" smtClean="0"/>
              <a:t>)</a:t>
            </a:r>
          </a:p>
          <a:p>
            <a:r>
              <a:rPr lang="en-US" dirty="0" smtClean="0"/>
              <a:t>DSLR Camera </a:t>
            </a:r>
          </a:p>
          <a:p>
            <a:pPr lvl="1"/>
            <a:r>
              <a:rPr lang="en-US" dirty="0" smtClean="0"/>
              <a:t>60 Images/Min</a:t>
            </a:r>
          </a:p>
          <a:p>
            <a:pPr lvl="1"/>
            <a:r>
              <a:rPr lang="en-US" dirty="0" smtClean="0"/>
              <a:t>Video of Each Run</a:t>
            </a:r>
          </a:p>
          <a:p>
            <a:r>
              <a:rPr lang="en-US" dirty="0" smtClean="0"/>
              <a:t>Parameters</a:t>
            </a:r>
          </a:p>
          <a:p>
            <a:pPr lvl="1"/>
            <a:r>
              <a:rPr lang="en-US" dirty="0" smtClean="0"/>
              <a:t>Oil Viscosity (1000</a:t>
            </a:r>
            <a:r>
              <a:rPr lang="el-GR" dirty="0" smtClean="0"/>
              <a:t> </a:t>
            </a:r>
            <a:r>
              <a:rPr lang="en-US" dirty="0" err="1" smtClean="0"/>
              <a:t>cSt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Oil Density (0.97 </a:t>
            </a:r>
            <a:r>
              <a:rPr lang="en-US" dirty="0" err="1" smtClean="0"/>
              <a:t>g/mL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Particle Concentration (0.20-0.50)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0" y="2301153"/>
            <a:ext cx="3606800" cy="3140283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Mono-disperse Flow</a:t>
            </a:r>
            <a:endParaRPr lang="en-US" dirty="0"/>
          </a:p>
        </p:txBody>
      </p:sp>
      <p:pic>
        <p:nvPicPr>
          <p:cNvPr id="4" name="Movie20s.m4v">
            <a:hlinkClick r:id="" action="ppaction://media"/>
            <a:hlinkHover r:id="" action="ppaction://ole?verb=0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03700" y="63347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badi MT Condensed Light"/>
                <a:cs typeface="Abadi MT Condensed Light"/>
              </a:rPr>
              <a:t>Φ=0.35</a:t>
            </a:r>
            <a:endParaRPr lang="en-US" sz="2800" dirty="0">
              <a:solidFill>
                <a:schemeClr val="bg1">
                  <a:lumMod val="65000"/>
                  <a:lumOff val="35000"/>
                </a:schemeClr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61200" y="63347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badi MT Condensed Light"/>
                <a:cs typeface="Abadi MT Condensed Light"/>
              </a:rPr>
              <a:t>Φ=0.50</a:t>
            </a:r>
            <a:endParaRPr lang="en-US" sz="2800" dirty="0">
              <a:solidFill>
                <a:schemeClr val="bg1">
                  <a:lumMod val="65000"/>
                  <a:lumOff val="35000"/>
                </a:schemeClr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2200" y="63347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badi MT Condensed Light"/>
                <a:cs typeface="Abadi MT Condensed Light"/>
              </a:rPr>
              <a:t>Φ=0.25</a:t>
            </a:r>
            <a:endParaRPr lang="en-US" sz="2800" dirty="0">
              <a:solidFill>
                <a:schemeClr val="bg1">
                  <a:lumMod val="65000"/>
                  <a:lumOff val="35000"/>
                </a:schemeClr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98584" y="1048306"/>
            <a:ext cx="1145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Angle: 35˚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Bi-disperse Flow</a:t>
            </a:r>
            <a:endParaRPr lang="en-US" dirty="0"/>
          </a:p>
        </p:txBody>
      </p:sp>
      <p:pic>
        <p:nvPicPr>
          <p:cNvPr id="4" name="bidisperse_vid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1" y="165100"/>
            <a:ext cx="4381500" cy="731838"/>
          </a:xfrm>
        </p:spPr>
        <p:txBody>
          <a:bodyPr>
            <a:noAutofit/>
          </a:bodyPr>
          <a:lstStyle/>
          <a:p>
            <a:r>
              <a:rPr lang="en-US" dirty="0" smtClean="0"/>
              <a:t>Regimes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t="23907" b="22195"/>
          <a:stretch>
            <a:fillRect/>
          </a:stretch>
        </p:blipFill>
        <p:spPr>
          <a:xfrm rot="16200000">
            <a:off x="-1883062" y="2995903"/>
            <a:ext cx="5404724" cy="1638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t="27664" r="111" b="11817"/>
          <a:stretch>
            <a:fillRect/>
          </a:stretch>
        </p:blipFill>
        <p:spPr>
          <a:xfrm rot="16200000">
            <a:off x="516874" y="2894236"/>
            <a:ext cx="5404725" cy="18419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l="4197" t="27702" r="117" b="25095"/>
          <a:stretch>
            <a:fillRect/>
          </a:stretch>
        </p:blipFill>
        <p:spPr>
          <a:xfrm rot="16200000">
            <a:off x="3074764" y="2975624"/>
            <a:ext cx="5404725" cy="16791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rcRect t="22441" r="5133" b="20079"/>
          <a:stretch>
            <a:fillRect/>
          </a:stretch>
        </p:blipFill>
        <p:spPr>
          <a:xfrm rot="16200000">
            <a:off x="5496719" y="2905921"/>
            <a:ext cx="5440365" cy="1854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6047433"/>
            <a:ext cx="1409997" cy="46166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Settled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63372" y="6047433"/>
            <a:ext cx="1841931" cy="46166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Well</a:t>
            </a:r>
            <a:r>
              <a:rPr lang="en-US" sz="2400" dirty="0" smtClean="0">
                <a:solidFill>
                  <a:srgbClr val="FFFF00"/>
                </a:solidFill>
              </a:rPr>
              <a:t>-mixed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57800" y="6047433"/>
            <a:ext cx="1270000" cy="46166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Ridged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47362" y="6072832"/>
            <a:ext cx="1364476" cy="46166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Break-off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05302" y="279400"/>
            <a:ext cx="4292599" cy="64633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dirty="0" smtClean="0"/>
              <a:t>Constant Bead Ratio 50:50 (GSB5:Ceramic)</a:t>
            </a:r>
          </a:p>
          <a:p>
            <a:r>
              <a:rPr lang="en-US" dirty="0" smtClean="0"/>
              <a:t>Total Volume Fraction: 0.4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19100" y="1318567"/>
            <a:ext cx="668222" cy="52322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800" dirty="0"/>
              <a:t>20˚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49901" y="1318567"/>
            <a:ext cx="679422" cy="52510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800" dirty="0"/>
              <a:t>40˚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57501" y="1318567"/>
            <a:ext cx="645760" cy="52321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800" dirty="0"/>
              <a:t>30</a:t>
            </a:r>
            <a:r>
              <a:rPr lang="en-US" sz="2400" dirty="0"/>
              <a:t>˚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29679" y="1318567"/>
            <a:ext cx="680144" cy="52322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800" dirty="0"/>
              <a:t>60˚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1" y="1003302"/>
            <a:ext cx="8089900" cy="524929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8601" y="165100"/>
            <a:ext cx="4381500" cy="731838"/>
          </a:xfrm>
          <a:prstGeom prst="rect">
            <a:avLst/>
          </a:prstGeom>
        </p:spPr>
        <p:txBody>
          <a:bodyPr vert="horz" lIns="91420" tIns="45711" rIns="91420" bIns="45711" rtlCol="0" anchor="ctr">
            <a:noAutofit/>
          </a:bodyPr>
          <a:lstStyle/>
          <a:p>
            <a:pPr algn="ctr" defTabSz="914210">
              <a:spcBef>
                <a:spcPct val="0"/>
              </a:spcBef>
            </a:pPr>
            <a:r>
              <a:rPr lang="en-US" sz="4800" b="1" dirty="0"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rPr>
              <a:t>Regimes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19701" y="279400"/>
            <a:ext cx="3238500" cy="64633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dirty="0" smtClean="0"/>
              <a:t>Constant Angle: 30˚</a:t>
            </a:r>
          </a:p>
          <a:p>
            <a:r>
              <a:rPr lang="en-US" dirty="0" smtClean="0"/>
              <a:t>Total Bead Volume Fraction: 0.4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6900" y="6245131"/>
            <a:ext cx="1612900" cy="37680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dirty="0" smtClean="0"/>
              <a:t>All </a:t>
            </a:r>
            <a:r>
              <a:rPr lang="en-US" dirty="0" smtClean="0">
                <a:solidFill>
                  <a:srgbClr val="FF0000"/>
                </a:solidFill>
              </a:rPr>
              <a:t>glass</a:t>
            </a:r>
            <a:r>
              <a:rPr lang="en-US" dirty="0" smtClean="0"/>
              <a:t> beads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73901" y="6252599"/>
            <a:ext cx="2070100" cy="36933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dirty="0" smtClean="0"/>
              <a:t>All </a:t>
            </a: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ceramic</a:t>
            </a:r>
            <a:r>
              <a:rPr lang="en-US" dirty="0" smtClean="0"/>
              <a:t> beads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17800" y="6252599"/>
            <a:ext cx="671465" cy="36933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75</a:t>
            </a:r>
            <a:r>
              <a:rPr lang="en-US" dirty="0" smtClean="0"/>
              <a:t>:</a:t>
            </a:r>
            <a:r>
              <a:rPr lang="en-US" dirty="0" smtClean="0">
                <a:solidFill>
                  <a:srgbClr val="C6DFFF"/>
                </a:solidFill>
              </a:rPr>
              <a:t>25</a:t>
            </a:r>
            <a:endParaRPr lang="en-US" dirty="0">
              <a:solidFill>
                <a:srgbClr val="C6D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74367" y="6252599"/>
            <a:ext cx="695360" cy="36933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50</a:t>
            </a:r>
            <a:r>
              <a:rPr lang="en-US" dirty="0" smtClean="0"/>
              <a:t>:</a:t>
            </a:r>
            <a:r>
              <a:rPr lang="en-US" dirty="0" smtClean="0">
                <a:solidFill>
                  <a:srgbClr val="C6DFFF"/>
                </a:solidFill>
              </a:rPr>
              <a:t>50</a:t>
            </a:r>
            <a:endParaRPr lang="en-US" dirty="0">
              <a:solidFill>
                <a:srgbClr val="C6D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70600" y="6245130"/>
            <a:ext cx="671465" cy="36933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5</a:t>
            </a:r>
            <a:r>
              <a:rPr lang="en-US" dirty="0" smtClean="0"/>
              <a:t>:</a:t>
            </a:r>
            <a:r>
              <a:rPr lang="en-US" dirty="0">
                <a:solidFill>
                  <a:srgbClr val="C6DFFF"/>
                </a:solidFill>
              </a:rPr>
              <a:t>7</a:t>
            </a:r>
            <a:r>
              <a:rPr lang="en-US" dirty="0" smtClean="0">
                <a:solidFill>
                  <a:srgbClr val="C6DFFF"/>
                </a:solidFill>
              </a:rPr>
              <a:t>5</a:t>
            </a:r>
            <a:endParaRPr lang="en-US" dirty="0">
              <a:solidFill>
                <a:srgbClr val="C6D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9800" y="5783466"/>
            <a:ext cx="1270000" cy="46166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Ridged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17801" y="5790935"/>
            <a:ext cx="1270000" cy="46166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Ridged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87801" y="5790935"/>
            <a:ext cx="1841931" cy="46166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Well</a:t>
            </a:r>
            <a:r>
              <a:rPr lang="en-US" sz="2400" dirty="0" smtClean="0">
                <a:solidFill>
                  <a:srgbClr val="FFFF00"/>
                </a:solidFill>
              </a:rPr>
              <a:t>-mixed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29731" y="5783466"/>
            <a:ext cx="1409997" cy="46166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Settled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76803" y="5783466"/>
            <a:ext cx="1409997" cy="46166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Settled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Focus.thmx</Template>
  <TotalTime>2020</TotalTime>
  <Words>1138</Words>
  <Application>Microsoft Macintosh PowerPoint</Application>
  <PresentationFormat>On-screen Show (4:3)</PresentationFormat>
  <Paragraphs>259</Paragraphs>
  <Slides>35</Slides>
  <Notes>25</Notes>
  <HiddenSlides>0</HiddenSlides>
  <MMClips>2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Focus</vt:lpstr>
      <vt:lpstr>Equation</vt:lpstr>
      <vt:lpstr>Slide 1</vt:lpstr>
      <vt:lpstr>Motivation</vt:lpstr>
      <vt:lpstr>Presentation Outline</vt:lpstr>
      <vt:lpstr>Experimental Setup</vt:lpstr>
      <vt:lpstr>Mono-disperse Flow</vt:lpstr>
      <vt:lpstr>Bi-disperse Flow</vt:lpstr>
      <vt:lpstr>Regimes</vt:lpstr>
      <vt:lpstr>Slide 8</vt:lpstr>
      <vt:lpstr>Slide 9</vt:lpstr>
      <vt:lpstr>Slide 10</vt:lpstr>
      <vt:lpstr>Result: Ceramic beads migrate on top</vt:lpstr>
      <vt:lpstr>Huppert’s Model for Clear Fluid</vt:lpstr>
      <vt:lpstr>Quantitative Results</vt:lpstr>
      <vt:lpstr>Image Analysis Techniques</vt:lpstr>
      <vt:lpstr>Automatic Ruler Line Detection</vt:lpstr>
      <vt:lpstr>Image Analysis Techniques</vt:lpstr>
      <vt:lpstr>Automatic Bi-Modal Thresholding</vt:lpstr>
      <vt:lpstr>Image Analysis Techniques</vt:lpstr>
      <vt:lpstr>Edge Detection for Settled Cases</vt:lpstr>
      <vt:lpstr>Plots of Numerical Results – Example MATLAB Output</vt:lpstr>
      <vt:lpstr>Plots of Numerical Results: Plots and Surfaces of Data</vt:lpstr>
      <vt:lpstr>Concentration of Front</vt:lpstr>
      <vt:lpstr>Well-mixed: 30 deg, 25% GSB</vt:lpstr>
      <vt:lpstr>Separated: 30 deg, 75% GSB</vt:lpstr>
      <vt:lpstr>Average Wavelength</vt:lpstr>
      <vt:lpstr>Average Wavelength</vt:lpstr>
      <vt:lpstr>Modeling</vt:lpstr>
      <vt:lpstr>Two-phase Model</vt:lpstr>
      <vt:lpstr>Lubrication Equations</vt:lpstr>
      <vt:lpstr>Mono-disperse Case</vt:lpstr>
      <vt:lpstr>Bi-disperse Model</vt:lpstr>
      <vt:lpstr>Numerical Simulations</vt:lpstr>
      <vt:lpstr>Slide 33</vt:lpstr>
      <vt:lpstr>Slide 34</vt:lpstr>
      <vt:lpstr>Conclusion</vt:lpstr>
    </vt:vector>
  </TitlesOfParts>
  <Company>UCLA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Gilberto Urdaneta</dc:creator>
  <cp:lastModifiedBy>Gilberto Urdaneta</cp:lastModifiedBy>
  <cp:revision>47</cp:revision>
  <dcterms:created xsi:type="dcterms:W3CDTF">2012-08-08T00:14:17Z</dcterms:created>
  <dcterms:modified xsi:type="dcterms:W3CDTF">2012-08-08T01:58:46Z</dcterms:modified>
</cp:coreProperties>
</file>