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6" r:id="rId24"/>
    <p:sldId id="259" r:id="rId25"/>
    <p:sldId id="292" r:id="rId26"/>
    <p:sldId id="293" r:id="rId27"/>
    <p:sldId id="258" r:id="rId28"/>
    <p:sldId id="260" r:id="rId29"/>
    <p:sldId id="257" r:id="rId30"/>
    <p:sldId id="261" r:id="rId31"/>
    <p:sldId id="297" r:id="rId32"/>
    <p:sldId id="298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5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73" d="100"/>
          <a:sy n="7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261D-1341-4771-99BC-6E499AFA4CEB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2472-0716-4E70-BD69-FF13A0C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BD5CD5-EA2F-45DD-8647-29EFDA39046C}" type="slidenum">
              <a:rPr lang="en-US"/>
              <a:pPr/>
              <a:t>2</a:t>
            </a:fld>
            <a:endParaRPr lang="en-US"/>
          </a:p>
        </p:txBody>
      </p:sp>
      <p:sp>
        <p:nvSpPr>
          <p:cNvPr id="297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67B5B6-9A25-4F1A-AC8F-3885A7274B5B}" type="slidenum">
              <a:rPr lang="en-US"/>
              <a:pPr/>
              <a:t>12</a:t>
            </a:fld>
            <a:endParaRPr lang="en-US"/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*Now talking about p-periodic non-autonomous systems.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*Cant expect to get a fixed point for non-autonomous case.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*explain similarities and differences between this and next slide</a:t>
            </a:r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70AF52-9457-4621-81B4-87CE3017E98F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58EF5E-C884-4CDF-960D-626616CBED51}" type="slidenum">
              <a:rPr lang="en-US"/>
              <a:pPr/>
              <a:t>13</a:t>
            </a:fld>
            <a:endParaRPr lang="en-US"/>
          </a:p>
        </p:txBody>
      </p:sp>
      <p:sp>
        <p:nvSpPr>
          <p:cNvPr id="512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*Explain  how fixed point of composition is periodic orbit for sequence.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*make sure to say “Beverton Holt” and not Sigmoid Beverton Holt.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*explain similarities and differences between this and one slide before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*asymptotically stable is spelled wrong</a:t>
            </a:r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2F4E2EF-67D5-4D73-9BCE-BA8C4C1D6746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5325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479CEA-E151-4501-93FA-4ED6A7893642}" type="slidenum">
              <a:rPr lang="en-US"/>
              <a:pPr/>
              <a:t>14</a:t>
            </a:fld>
            <a:endParaRPr lang="en-US"/>
          </a:p>
        </p:txBody>
      </p:sp>
      <p:sp>
        <p:nvSpPr>
          <p:cNvPr id="53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The Sigmoid Beverton-Holt model is a variation of the Beverton-Holt model. At delta = 1, the model is equivalent to the Beverton-Holt model. This model is important because for particular parameters, the model exhibits the allee affect, which is a positive relationship between growth rate and population densities. </a:t>
            </a:r>
          </a:p>
        </p:txBody>
      </p:sp>
      <p:sp>
        <p:nvSpPr>
          <p:cNvPr id="5325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B9F9214-CF4A-4821-9D63-3C448A8C88F2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552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6735D0-1807-4DBF-9235-A193CDDE7EA7}" type="slidenum">
              <a:rPr lang="en-US"/>
              <a:pPr/>
              <a:t>15</a:t>
            </a:fld>
            <a:endParaRPr lang="en-US"/>
          </a:p>
        </p:txBody>
      </p:sp>
      <p:sp>
        <p:nvSpPr>
          <p:cNvPr id="553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Similar to results of pielou. We are reproducing and extending these results (our proof is a lot cleaner?).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Notice :They are varying only a_n, delta is constant. Later: say that we are varying both a_n and delta. </a:t>
            </a:r>
          </a:p>
        </p:txBody>
      </p:sp>
      <p:sp>
        <p:nvSpPr>
          <p:cNvPr id="5530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A16F55B-7A5B-40B1-875B-19E56515EE14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47957D-99BB-4685-A9AE-1F79F3B76E60}" type="slidenum">
              <a:rPr lang="en-US"/>
              <a:pPr/>
              <a:t>16</a:t>
            </a:fld>
            <a:endParaRPr lang="en-US"/>
          </a:p>
        </p:txBody>
      </p:sp>
      <p:sp>
        <p:nvSpPr>
          <p:cNvPr id="57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*with var</a:t>
            </a:r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3C12E9D-7B78-4005-92DF-C2A6B9BEA995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5939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974620-2A97-4488-B956-5C4B2C0673C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6144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495D49-C55A-4840-803E-4C7161E43D98}" type="slidenum">
              <a:rPr lang="en-US"/>
              <a:pPr/>
              <a:t>18</a:t>
            </a:fld>
            <a:endParaRPr lang="en-US"/>
          </a:p>
        </p:txBody>
      </p:sp>
      <p:sp>
        <p:nvSpPr>
          <p:cNvPr id="614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Explain how it is important that it only needs to look a certain way from some point onwards. (Chalkboard?)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045BE04-8E41-4A66-BA35-215A0EECD4AC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1146FA-210A-4669-95C8-444B02CC5D44}" type="slidenum">
              <a:rPr lang="en-US"/>
              <a:pPr/>
              <a:t>19</a:t>
            </a:fld>
            <a:endParaRPr lang="en-US"/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*make sure you’ve explained diagonal by this point. Done (we can explain this verbally)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*make sure you’ve explained stability by this point. Done.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*show why this isn’t closed under composition. (example?)</a:t>
            </a:r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0BDA1EB-0DFC-4B90-8A29-66C43735A758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6553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029840-700F-4A1F-86FA-492CBECAC8B2}" type="slidenum">
              <a:rPr lang="en-US"/>
              <a:pPr/>
              <a:t>20</a:t>
            </a:fld>
            <a:endParaRPr lang="en-US"/>
          </a:p>
        </p:txBody>
      </p:sp>
      <p:sp>
        <p:nvSpPr>
          <p:cNvPr id="655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Why do the B_i and the K_i have to be seperated? </a:t>
            </a:r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574F52-5B8D-4837-AE03-2723DF1BA9F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6758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D2C870-2F43-4975-86AB-55EFE4A2D0E5}" type="slidenum">
              <a:rPr lang="en-US"/>
              <a:pPr/>
              <a:t>21</a:t>
            </a:fld>
            <a:endParaRPr lang="en-US"/>
          </a:p>
        </p:txBody>
      </p:sp>
      <p:sp>
        <p:nvSpPr>
          <p:cNvPr id="675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904887-E4DA-4077-96C7-6E9C51368874}" type="slidenum">
              <a:rPr lang="en-US"/>
              <a:pPr/>
              <a:t>3</a:t>
            </a:fld>
            <a:endParaRPr lang="en-US"/>
          </a:p>
        </p:txBody>
      </p:sp>
      <p:sp>
        <p:nvSpPr>
          <p:cNvPr id="317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*Start with atonomous case , then go to non-autonomous case.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Calibri" charset="0"/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29066F-C1B8-440C-BABB-A210D499BB1A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69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E54FF1-7E97-4522-81DC-7100A32E4252}" type="slidenum">
              <a:rPr lang="en-US"/>
              <a:pPr/>
              <a:t>22</a:t>
            </a:fld>
            <a:endParaRPr lang="en-US"/>
          </a:p>
        </p:txBody>
      </p:sp>
      <p:sp>
        <p:nvSpPr>
          <p:cNvPr id="69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*A periodic, non-autonomous system of S.B.H where each function is one of the following three….. &amp; B_i&lt;l&lt;K_i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*These are new results, since the a_n are varying and the deltas are varying.</a:t>
            </a:r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5CFF02E-71AC-4667-A21D-C4F10003111A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D2472-0716-4E70-BD69-FF13A0C1DFA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D2472-0716-4E70-BD69-FF13A0C1DFA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FCCE3E-D686-461D-9FA7-0E5B4CE7C146}" type="slidenum">
              <a:rPr lang="en-US"/>
              <a:pPr/>
              <a:t>5</a:t>
            </a:fld>
            <a:endParaRPr lang="en-US"/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</a:rPr>
              <a:t>The </a:t>
            </a:r>
            <a:r>
              <a:rPr lang="en-US" b="1" dirty="0" smtClean="0">
                <a:latin typeface="Times New Roman" charset="0"/>
              </a:rPr>
              <a:t>carrying capacity</a:t>
            </a:r>
            <a:r>
              <a:rPr lang="en-US" dirty="0" smtClean="0">
                <a:latin typeface="Times New Roman" charset="0"/>
              </a:rPr>
              <a:t> of a population is the maximum population size of the species that the environment can sustain indefinitely given food, space, and other necessities available in the environment. </a:t>
            </a:r>
          </a:p>
          <a:p>
            <a:r>
              <a:rPr lang="en-US" dirty="0" smtClean="0">
                <a:latin typeface="Times New Roman" charset="0"/>
              </a:rPr>
              <a:t>The growth rate of a population below the carrying capacity is positive, after it becomes negative due to overpopulation of the environment.</a:t>
            </a:r>
          </a:p>
          <a:p>
            <a:r>
              <a:rPr lang="en-US" dirty="0" smtClean="0">
                <a:latin typeface="Times New Roman" charset="0"/>
              </a:rPr>
              <a:t>Here, the carrying capacity is a stable fixed point, which makes sense since populations will be at their optimal size at the carrying capacity.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DA0A7B-F119-4635-A6FC-F44CAE401EC7}" type="slidenum">
              <a:rPr lang="en-US"/>
              <a:pPr/>
              <a:t>6</a:t>
            </a:fld>
            <a:endParaRPr lang="en-US"/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Unlike most classical dynamical systems, which exhibit a negative density dependence, the allee effect dictates that populations with a low density will have a low growth rate (ie it will die out). </a:t>
            </a:r>
          </a:p>
          <a:p>
            <a:r>
              <a:rPr lang="en-US" smtClean="0">
                <a:latin typeface="Times New Roman" charset="0"/>
              </a:rPr>
              <a:t>Graph: any initial population below ~.4 will die out</a:t>
            </a:r>
          </a:p>
          <a:p>
            <a:r>
              <a:rPr lang="en-US" smtClean="0">
                <a:latin typeface="Times New Roman" charset="0"/>
              </a:rPr>
              <a:t>Examples: flour beetles, some freshwater fish, flowering trees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ABC066-F510-4050-8857-86913B6AD22B}" type="slidenum">
              <a:rPr lang="en-US"/>
              <a:pPr/>
              <a:t>7</a:t>
            </a:fld>
            <a:endParaRPr lang="en-US"/>
          </a:p>
        </p:txBody>
      </p:sp>
      <p:sp>
        <p:nvSpPr>
          <p:cNvPr id="38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Examples of Autonomous Case of Sigmoid Beverton Holt.</a:t>
            </a: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37D0A8C-2BE0-48C9-890A-D46912F328FF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D3ADC0-0485-4011-9CC6-3D21A056B857}" type="slidenum">
              <a:rPr lang="en-US"/>
              <a:pPr/>
              <a:t>8</a:t>
            </a:fld>
            <a:endParaRPr lang="en-US"/>
          </a:p>
        </p:txBody>
      </p:sp>
      <p:sp>
        <p:nvSpPr>
          <p:cNvPr id="409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Calibri" charset="0"/>
            </a:endParaRPr>
          </a:p>
        </p:txBody>
      </p:sp>
      <p:sp>
        <p:nvSpPr>
          <p:cNvPr id="4096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8B6814-F67F-4FC5-B040-F74DEF2F118D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A25025-F8BC-454A-876B-CD82BCDBE711}" type="slidenum">
              <a:rPr lang="en-US"/>
              <a:pPr/>
              <a:t>9</a:t>
            </a:fld>
            <a:endParaRPr lang="en-US"/>
          </a:p>
        </p:txBody>
      </p:sp>
      <p:sp>
        <p:nvSpPr>
          <p:cNvPr id="43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3B2698-295B-4AF1-93E0-37E25575C47A}" type="slidenum">
              <a:rPr lang="en-US"/>
              <a:pPr/>
              <a:t>10</a:t>
            </a:fld>
            <a:endParaRPr lang="en-US"/>
          </a:p>
        </p:txBody>
      </p:sp>
      <p:sp>
        <p:nvSpPr>
          <p:cNvPr id="450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Beverton Holt-Model- A logistic difference equation developed in 1957 as an alternative to an exponential model. Ie. Fish population dynamics, especially when overfishing is present.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*Explain  how fixed point of composition is periodic orbit for sequence.</a:t>
            </a: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0D1D10E-37ED-4C37-B806-3AF2EF455556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522CB7-D377-4357-80AB-FCB1AC7233A7}" type="slidenum">
              <a:rPr lang="en-US"/>
              <a:pPr/>
              <a:t>11</a:t>
            </a:fld>
            <a:endParaRPr lang="en-US"/>
          </a:p>
        </p:txBody>
      </p:sp>
      <p:sp>
        <p:nvSpPr>
          <p:cNvPr id="471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Beverton Holt-Model- A logistic difference equation developed in 1957 as an alternative to an exponential model. Ie. Fish population dynamics, especially when overfishing is present.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*Explain what iterating function is.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*Why do we call it a carrying capacity?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Calibri" charset="0"/>
              </a:rPr>
              <a:t>*Explain  how fixed point of composition is periodic orbit for sequence.</a:t>
            </a:r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5D29E0-3FD2-4C05-BBD8-6E913F2AE811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EBFC5-817F-4009-9233-ABA05DA17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A759-7DDC-4E0D-8E57-56CCEDF3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D2038DB-DED9-4365-8984-D490A4CA4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28BE15-2AF4-4214-8959-6254256B1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1D30FF6-B82A-4729-9611-CAD82C937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CEA6C4-FCFB-4CE6-A491-43019B57B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8E7592-1AA7-4FA4-9945-768C6A5E8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B19EB4-1B98-4AC8-B347-382ACAA07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06883-940C-4342-804A-1F1E18315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267DD0-EC3B-40F8-885A-F94FED13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A9B7C4-7380-496B-BF43-A2E86CCD7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61CB0B-06A5-4892-B480-A387639CF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Katja</a:t>
            </a:r>
            <a:r>
              <a:rPr lang="en-US" dirty="0" smtClean="0"/>
              <a:t> </a:t>
            </a:r>
            <a:r>
              <a:rPr lang="en-US" dirty="0" err="1" smtClean="0"/>
              <a:t>Goldring</a:t>
            </a:r>
            <a:r>
              <a:rPr lang="en-US" dirty="0" smtClean="0"/>
              <a:t>, Francesca Grogan, </a:t>
            </a:r>
            <a:r>
              <a:rPr lang="en-US" dirty="0" err="1" smtClean="0"/>
              <a:t>Garren</a:t>
            </a:r>
            <a:r>
              <a:rPr lang="en-US" dirty="0" smtClean="0"/>
              <a:t> </a:t>
            </a:r>
            <a:r>
              <a:rPr lang="en-US" dirty="0" err="1" smtClean="0"/>
              <a:t>Gaut</a:t>
            </a:r>
            <a:r>
              <a:rPr lang="en-US" dirty="0" smtClean="0"/>
              <a:t>, Advisor: </a:t>
            </a:r>
            <a:r>
              <a:rPr lang="en-US" dirty="0" err="1" smtClean="0"/>
              <a:t>Cymra</a:t>
            </a:r>
            <a:r>
              <a:rPr lang="en-US" dirty="0" smtClean="0"/>
              <a:t> Haskell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Non-Autonomous Systems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Pielou Logistic Model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2152650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1460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Semigroup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A semigroup is closed and associative for an operator </a:t>
            </a: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We want a set of functions to be a semigroup under compositions</a:t>
            </a: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A fixed point of a composed function is an orbit for a sequence of functions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029200"/>
            <a:ext cx="5249863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Known Results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  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1676400"/>
            <a:ext cx="6734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…Known Results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31875" y="1752600"/>
            <a:ext cx="7110413" cy="4340225"/>
            <a:chOff x="650" y="1104"/>
            <a:chExt cx="4479" cy="2734"/>
          </a:xfrm>
        </p:grpSpPr>
        <p:pic>
          <p:nvPicPr>
            <p:cNvPr id="5018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" y="1104"/>
              <a:ext cx="4479" cy="27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181" name="Text Box 4"/>
            <p:cNvSpPr txBox="1">
              <a:spLocks noChangeArrowheads="1"/>
            </p:cNvSpPr>
            <p:nvPr/>
          </p:nvSpPr>
          <p:spPr bwMode="auto">
            <a:xfrm>
              <a:off x="650" y="1104"/>
              <a:ext cx="4479" cy="27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rgbClr val="775F55"/>
                </a:solidFill>
              </a:rPr>
              <a:t>An Extended Model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Sigmoid Beverton-Holt Model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Tx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3370263"/>
            <a:ext cx="219075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1460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Known Results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 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11505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14850"/>
            <a:ext cx="6057900" cy="104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638800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5125" y="3657600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Our Model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601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Sigmoid Beverton-Holt Model with varying deltas and varying a’s.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Goal: We want to show that there exists a non-trivial stable periodic orbit for a sequence of Sigmoid Beverton-Holt equations with varying a’s and varying deltas. 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2143125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914400" y="4114800"/>
            <a:ext cx="7772400" cy="1981200"/>
          </a:xfrm>
          <a:prstGeom prst="rect">
            <a:avLst/>
          </a:prstGeom>
          <a:noFill/>
          <a:ln w="19080">
            <a:solidFill>
              <a:srgbClr val="6B859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 dirty="0">
                <a:solidFill>
                  <a:srgbClr val="000000"/>
                </a:solidFill>
              </a:rPr>
              <a:t>We know a non-trivial periodic orbit doesn’t exist for certain parameters, even in the autonomous case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 dirty="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 dirty="0">
                <a:solidFill>
                  <a:srgbClr val="000000"/>
                </a:solidFill>
              </a:rPr>
              <a:t>How to group functions for which we know an orbit exists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 dirty="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 dirty="0">
                <a:solidFill>
                  <a:srgbClr val="000000"/>
                </a:solidFill>
              </a:rPr>
              <a:t>Can we make a group of functions closed under composition? 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6629400" y="5029200"/>
            <a:ext cx="1600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4452938" y="2971800"/>
            <a:ext cx="5000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267200"/>
            <a:ext cx="8226425" cy="2239963"/>
            <a:chOff x="240" y="2688"/>
            <a:chExt cx="5182" cy="1411"/>
          </a:xfrm>
        </p:grpSpPr>
        <p:pic>
          <p:nvPicPr>
            <p:cNvPr id="604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688"/>
              <a:ext cx="5182" cy="14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0425" name="Text Box 5"/>
            <p:cNvSpPr txBox="1">
              <a:spLocks noChangeArrowheads="1"/>
            </p:cNvSpPr>
            <p:nvPr/>
          </p:nvSpPr>
          <p:spPr bwMode="auto">
            <a:xfrm>
              <a:off x="240" y="2688"/>
              <a:ext cx="5182" cy="14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"/>
            <a:ext cx="22479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5562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600200"/>
            <a:ext cx="66008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Lemmas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914400" y="1600200"/>
            <a:ext cx="784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</a:pPr>
            <a:r>
              <a:rPr lang="en-US" sz="2900">
                <a:solidFill>
                  <a:srgbClr val="000000"/>
                </a:solidFill>
              </a:rPr>
              <a:t> </a:t>
            </a:r>
          </a:p>
          <a:p>
            <a:pPr marL="319088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</a:pPr>
            <a:r>
              <a:rPr lang="en-US" sz="2900">
                <a:solidFill>
                  <a:srgbClr val="000000"/>
                </a:solidFill>
              </a:rPr>
              <a:t> </a:t>
            </a: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9088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</a:pPr>
            <a:r>
              <a:rPr lang="en-US" sz="29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596265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86200"/>
            <a:ext cx="36861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209800"/>
            <a:ext cx="60960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Iterative Mapping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56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We iterate over a function starting at an initial x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Each iterate is a function of the previous iterate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Two types of mappings</a:t>
            </a:r>
          </a:p>
          <a:p>
            <a:pPr marL="636588" lvl="1" indent="-271463"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600">
                <a:solidFill>
                  <a:srgbClr val="000000"/>
                </a:solidFill>
              </a:rPr>
              <a:t>Autonomous- non-time dependent</a:t>
            </a:r>
          </a:p>
          <a:p>
            <a:pPr marL="636588" lvl="1" indent="-271463"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600">
                <a:solidFill>
                  <a:srgbClr val="000000"/>
                </a:solidFill>
              </a:rPr>
              <a:t>Non-autonomous- time dependent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463" y="2514600"/>
            <a:ext cx="170973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3400"/>
            <a:ext cx="18669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1524000"/>
            <a:ext cx="6130925" cy="2443163"/>
            <a:chOff x="912" y="960"/>
            <a:chExt cx="3862" cy="1539"/>
          </a:xfrm>
        </p:grpSpPr>
        <p:pic>
          <p:nvPicPr>
            <p:cNvPr id="6452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960"/>
              <a:ext cx="3862" cy="1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4521" name="Text Box 4"/>
            <p:cNvSpPr txBox="1">
              <a:spLocks noChangeArrowheads="1"/>
            </p:cNvSpPr>
            <p:nvPr/>
          </p:nvSpPr>
          <p:spPr bwMode="auto">
            <a:xfrm>
              <a:off x="912" y="960"/>
              <a:ext cx="3862" cy="1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33800"/>
            <a:ext cx="39624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334000"/>
            <a:ext cx="15621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39624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962400"/>
            <a:ext cx="16002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Application to model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2286000"/>
            <a:ext cx="7083425" cy="2778125"/>
            <a:chOff x="672" y="1440"/>
            <a:chExt cx="4462" cy="1750"/>
          </a:xfrm>
        </p:grpSpPr>
        <p:pic>
          <p:nvPicPr>
            <p:cNvPr id="6656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440"/>
              <a:ext cx="4462" cy="1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6565" name="Text Box 4"/>
            <p:cNvSpPr txBox="1">
              <a:spLocks noChangeArrowheads="1"/>
            </p:cNvSpPr>
            <p:nvPr/>
          </p:nvSpPr>
          <p:spPr bwMode="auto">
            <a:xfrm>
              <a:off x="672" y="1440"/>
              <a:ext cx="4462" cy="1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4449763" y="3244850"/>
            <a:ext cx="244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449763" y="3244850"/>
            <a:ext cx="244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49763" y="3244850"/>
            <a:ext cx="244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17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924675" cy="287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Corollary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Stochastic Sigmoid </a:t>
            </a:r>
            <a:r>
              <a:rPr lang="en-US" dirty="0" err="1" smtClean="0"/>
              <a:t>Beverton</a:t>
            </a:r>
            <a:r>
              <a:rPr lang="en-US" dirty="0" smtClean="0"/>
              <a:t> Holt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now looking at the same model,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	except we now pick our     and      randomly at each iteration.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2695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90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5" y="3810000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 probability density function of a continuous random variable is a function that describes the likelihood of a variable occurring over a given interval.</a:t>
            </a:r>
          </a:p>
          <a:p>
            <a:r>
              <a:rPr lang="en-US" dirty="0" smtClean="0"/>
              <a:t>We are interested in how the density function on the                        </a:t>
            </a:r>
          </a:p>
          <a:p>
            <a:pPr>
              <a:buNone/>
            </a:pPr>
            <a:r>
              <a:rPr lang="en-US" dirty="0" smtClean="0"/>
              <a:t>		  evolves. We conjecture that it will converge to a </a:t>
            </a:r>
            <a:r>
              <a:rPr lang="en-US" i="1" dirty="0" smtClean="0"/>
              <a:t>unique invariant density</a:t>
            </a:r>
            <a:r>
              <a:rPr lang="en-US" dirty="0" smtClean="0"/>
              <a:t>. This means that after a certain number of iterations, all initial densities will begin to look like a unique invariant density. 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5974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Iterative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/>
          <a:lstStyle/>
          <a:p>
            <a:r>
              <a:rPr lang="en-US" dirty="0" smtClean="0"/>
              <a:t>We iterate over a function of the form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where the parameters                                  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are chosen from independent distributions.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98133"/>
            <a:ext cx="7010400" cy="5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2667000" cy="4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Iterative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each iterate, n, let            denote the density of                                 </a:t>
            </a:r>
          </a:p>
          <a:p>
            <a:pPr>
              <a:buNone/>
            </a:pPr>
            <a:r>
              <a:rPr lang="en-US" dirty="0" smtClean="0"/>
              <a:t>         ,, and let           denote the density of</a:t>
            </a:r>
          </a:p>
          <a:p>
            <a:pPr lvl="1"/>
            <a:r>
              <a:rPr lang="en-US" dirty="0" smtClean="0"/>
              <a:t>For each iterate          is invariant, since we are always picking our       from the same distribution.</a:t>
            </a:r>
          </a:p>
          <a:p>
            <a:pPr lvl="1"/>
            <a:r>
              <a:rPr lang="en-US" dirty="0" smtClean="0"/>
              <a:t>For each iterate          can vary, since where</a:t>
            </a:r>
          </a:p>
          <a:p>
            <a:pPr lvl="1">
              <a:buNone/>
            </a:pPr>
            <a:r>
              <a:rPr lang="en-US" dirty="0" smtClean="0"/>
              <a:t>	falls varies on every iterate.</a:t>
            </a:r>
          </a:p>
          <a:p>
            <a:r>
              <a:rPr lang="en-US" dirty="0" smtClean="0"/>
              <a:t>Since the distributions for       and      are independent, the </a:t>
            </a:r>
            <a:r>
              <a:rPr lang="en-US" i="1" dirty="0" smtClean="0"/>
              <a:t>joint distribution </a:t>
            </a:r>
            <a:r>
              <a:rPr lang="en-US" dirty="0" smtClean="0"/>
              <a:t> of       and     is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914400" cy="5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94560"/>
            <a:ext cx="6096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133600"/>
            <a:ext cx="9220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209800"/>
            <a:ext cx="396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90800"/>
            <a:ext cx="685800" cy="3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429000"/>
            <a:ext cx="6096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685800" cy="4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971800"/>
            <a:ext cx="461962" cy="3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36473"/>
            <a:ext cx="6096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43400"/>
            <a:ext cx="396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105400"/>
            <a:ext cx="9220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105400"/>
            <a:ext cx="914400" cy="5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724400"/>
            <a:ext cx="396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724400"/>
            <a:ext cx="6096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Results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Haskell and Sacker showed that </a:t>
            </a:r>
            <a:r>
              <a:rPr lang="en-US" dirty="0" smtClean="0"/>
              <a:t>for a </a:t>
            </a:r>
            <a:r>
              <a:rPr lang="en-US" dirty="0" err="1"/>
              <a:t>Beverton</a:t>
            </a:r>
            <a:r>
              <a:rPr lang="en-US" dirty="0"/>
              <a:t>-Holt model with a randomly varying environment</a:t>
            </a:r>
            <a:r>
              <a:rPr lang="en-US" dirty="0" smtClean="0"/>
              <a:t>, given by  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there exists </a:t>
            </a:r>
            <a:r>
              <a:rPr lang="en-US" dirty="0"/>
              <a:t>a unique invariant density to which all other density distributions on the state variable converge.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This problem deals with only one parameter and the state variable.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6388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33675"/>
            <a:ext cx="5114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…more Previous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Bezandry</a:t>
            </a:r>
            <a:r>
              <a:rPr lang="en-US" dirty="0" smtClean="0"/>
              <a:t>, </a:t>
            </a:r>
            <a:r>
              <a:rPr lang="en-US" dirty="0" err="1" smtClean="0"/>
              <a:t>Diagana</a:t>
            </a:r>
            <a:r>
              <a:rPr lang="en-US" dirty="0" smtClean="0"/>
              <a:t>, and </a:t>
            </a:r>
            <a:r>
              <a:rPr lang="en-US" dirty="0" err="1" smtClean="0"/>
              <a:t>Elaydi</a:t>
            </a:r>
            <a:r>
              <a:rPr lang="en-US" dirty="0" smtClean="0"/>
              <a:t> showed that the </a:t>
            </a:r>
            <a:r>
              <a:rPr lang="en-US" dirty="0" err="1" smtClean="0"/>
              <a:t>Beverton</a:t>
            </a:r>
            <a:r>
              <a:rPr lang="en-US" dirty="0" smtClean="0"/>
              <a:t> Holt model with a randomly varying survival rate, given by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has a unique invariant density. </a:t>
            </a:r>
          </a:p>
          <a:p>
            <a:r>
              <a:rPr lang="en-US" dirty="0" smtClean="0"/>
              <a:t>Thus they were looking at two parameters,  and the state variable.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859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791200"/>
            <a:ext cx="1504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Stochastic Sigmoid </a:t>
            </a:r>
            <a:r>
              <a:rPr lang="en-US" sz="4000" dirty="0" err="1"/>
              <a:t>Beverton</a:t>
            </a:r>
            <a:r>
              <a:rPr lang="en-US" sz="4000" dirty="0"/>
              <a:t> Holt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610600" cy="54864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 examine the Sigmoid </a:t>
            </a:r>
            <a:r>
              <a:rPr lang="en-US" dirty="0" err="1"/>
              <a:t>Beverton</a:t>
            </a:r>
            <a:r>
              <a:rPr lang="en-US" dirty="0"/>
              <a:t> </a:t>
            </a:r>
            <a:r>
              <a:rPr lang="en-US" dirty="0" smtClean="0"/>
              <a:t>Holt equation given</a:t>
            </a:r>
          </a:p>
          <a:p>
            <a:pPr>
              <a:buNone/>
            </a:pPr>
            <a:r>
              <a:rPr lang="en-US" dirty="0" smtClean="0"/>
              <a:t> 	by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We’d like to show that under the restrictions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there exists a unique invariant density to which all other density distributions on the state variable converge.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5391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28012"/>
            <a:ext cx="3657600" cy="8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407250"/>
            <a:ext cx="2286000" cy="5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Autonomous Systems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Chaotic System- doesn’t converge to a fixed point given an initial x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274320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194425" y="2743200"/>
            <a:ext cx="2225675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A </a:t>
            </a:r>
            <a:r>
              <a:rPr lang="en-US" i="1">
                <a:solidFill>
                  <a:srgbClr val="000000"/>
                </a:solidFill>
              </a:rPr>
              <a:t>fixed point</a:t>
            </a:r>
            <a:r>
              <a:rPr lang="en-US">
                <a:solidFill>
                  <a:srgbClr val="000000"/>
                </a:solidFill>
              </a:rPr>
              <a:t> exists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wherever f(x) = x.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This serves as a tool for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visualizing iterations</a:t>
            </a:r>
          </a:p>
        </p:txBody>
      </p:sp>
      <p:cxnSp>
        <p:nvCxnSpPr>
          <p:cNvPr id="30726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4188619" y="4040981"/>
            <a:ext cx="3127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27" name="Straight Arrow Connector 9"/>
          <p:cNvCxnSpPr>
            <a:cxnSpLocks noChangeShapeType="1"/>
          </p:cNvCxnSpPr>
          <p:nvPr/>
        </p:nvCxnSpPr>
        <p:spPr bwMode="auto">
          <a:xfrm rot="10800000" flipV="1">
            <a:off x="1828800" y="5638800"/>
            <a:ext cx="381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2133600" y="5410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fixed point </a:t>
            </a:r>
          </a:p>
        </p:txBody>
      </p:sp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3810000" y="4114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fixed point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Our function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8768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576675"/>
            <a:ext cx="4038600" cy="9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where      is a Markov Operator that acts on densities.</a:t>
            </a:r>
          </a:p>
          <a:p>
            <a:r>
              <a:rPr lang="en-US" dirty="0" smtClean="0"/>
              <a:t>We found an expression for              the stochastic kernel of    . , where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 of Attack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3733800" cy="6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38100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533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076411"/>
            <a:ext cx="5334000" cy="5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733800"/>
            <a:ext cx="1219199" cy="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Attack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Lasota</a:t>
            </a:r>
            <a:r>
              <a:rPr lang="en-US" dirty="0" smtClean="0"/>
              <a:t>-Mackey Approach: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The choice of     depends on what restrictions we put on our parameters. We are currently refining these.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6383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41520"/>
            <a:ext cx="3810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Considerations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dirty="0" smtClean="0"/>
              <a:t>1-dimensional case where populations lie in a line of boxes:</a:t>
            </a:r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dirty="0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dirty="0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dirty="0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dirty="0" smtClean="0"/>
              <a:t>Goal: </a:t>
            </a:r>
            <a:r>
              <a:rPr lang="en-US" smtClean="0"/>
              <a:t>See if this </a:t>
            </a:r>
            <a:r>
              <a:rPr lang="en-US" dirty="0" smtClean="0"/>
              <a:t>new mapping still has a unique, stable, nontrivial fixed point.</a:t>
            </a:r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dirty="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6419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3390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 visualizations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07/10/11</a:t>
            </a:r>
          </a:p>
        </p:txBody>
      </p:sp>
      <p:sp>
        <p:nvSpPr>
          <p:cNvPr id="2662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681163"/>
            <a:ext cx="9050337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57350"/>
            <a:ext cx="7781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Implicit Function Theorem</a:t>
            </a:r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150225" cy="4522788"/>
          </a:xfrm>
        </p:spPr>
        <p:txBody>
          <a:bodyPr/>
          <a:lstStyle/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 </a:t>
            </a:r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We can use this to show existence of a fixed point in F. </a:t>
            </a:r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6866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6425" cy="987425"/>
          </a:xfrm>
        </p:spPr>
        <p:txBody>
          <a:bodyPr/>
          <a:lstStyle/>
          <a:p>
            <a:r>
              <a:rPr lang="en-US" dirty="0" smtClean="0"/>
              <a:t>Application to Spatial </a:t>
            </a:r>
            <a:r>
              <a:rPr lang="en-US" dirty="0" err="1" smtClean="0"/>
              <a:t>Beverton</a:t>
            </a:r>
            <a:r>
              <a:rPr lang="en-US" dirty="0" smtClean="0"/>
              <a:t>-Holt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Banach Fixed Point Theorem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 </a:t>
            </a:r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The previous theorem only guaranteed existence of fixed point, whereas if we prove our map is a contraction mapping, we can get uniqueness and stability.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5914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6425" cy="987425"/>
          </a:xfrm>
        </p:spPr>
        <p:txBody>
          <a:bodyPr/>
          <a:lstStyle/>
          <a:p>
            <a:r>
              <a:rPr lang="en-US" smtClean="0"/>
              <a:t>Application to Spatial Beverton-Holt</a:t>
            </a:r>
          </a:p>
        </p:txBody>
      </p:sp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457200" y="1905000"/>
            <a:ext cx="64008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/>
          </a:p>
        </p:txBody>
      </p:sp>
      <p:pic>
        <p:nvPicPr>
          <p:cNvPr id="307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8975" y="1981200"/>
            <a:ext cx="8150225" cy="957263"/>
          </a:xfrm>
          <a:noFill/>
        </p:spPr>
      </p:pic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7715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6425" cy="987425"/>
          </a:xfrm>
        </p:spPr>
        <p:txBody>
          <a:bodyPr/>
          <a:lstStyle/>
          <a:p>
            <a:r>
              <a:rPr lang="en-US" smtClean="0"/>
              <a:t>Application to Spatial Beverton-Holt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The conditions on the previous slide form half-planes.  We need to show the intersection of these planes is invariant under F.  We found this is the case when </a:t>
            </a:r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Therefore F is a contraction mapping on       when the above conditions are satisfied, and F has unique, stable fixed point on      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517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4533900"/>
            <a:ext cx="552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410200"/>
            <a:ext cx="552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Stability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5913" indent="-315913" eaLnBrk="1" hangingPunct="1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 </a:t>
            </a:r>
          </a:p>
          <a:p>
            <a:pPr marL="315913" indent="-315913" eaLnBrk="1" hangingPunct="1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 eaLnBrk="1" hangingPunct="1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 eaLnBrk="1" hangingPunct="1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 </a:t>
            </a:r>
          </a:p>
          <a:p>
            <a:pPr marL="315913" indent="-315913" eaLnBrk="1" hangingPunct="1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mtClean="0"/>
          </a:p>
          <a:p>
            <a:pPr marL="315913" indent="-315913" eaLnBrk="1" hangingPunct="1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mtClean="0"/>
              <a:t>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6867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71850"/>
            <a:ext cx="6800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29125"/>
            <a:ext cx="6829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Finish the proof that the Sigmoid </a:t>
            </a:r>
            <a:r>
              <a:rPr lang="en-US" dirty="0" err="1" smtClean="0"/>
              <a:t>Beverton</a:t>
            </a:r>
            <a:r>
              <a:rPr lang="en-US" dirty="0" smtClean="0"/>
              <a:t> Holt model has a unique invariant distribution under our given restrictions.	</a:t>
            </a:r>
          </a:p>
          <a:p>
            <a:pPr lvl="1"/>
            <a:r>
              <a:rPr lang="en-US" dirty="0" smtClean="0"/>
              <a:t>Expand this result to include more of the Sigmoid </a:t>
            </a:r>
            <a:r>
              <a:rPr lang="en-US" dirty="0" err="1" smtClean="0"/>
              <a:t>Beverton</a:t>
            </a:r>
            <a:r>
              <a:rPr lang="en-US" dirty="0" smtClean="0"/>
              <a:t> Holt equations.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Contraction Mapping: Prove there exists a q&lt;1 such that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0"/>
            <a:ext cx="6600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53400" cy="158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8287057" cy="162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advisor, </a:t>
            </a:r>
            <a:r>
              <a:rPr lang="en-US" dirty="0" err="1" smtClean="0"/>
              <a:t>Cymra</a:t>
            </a:r>
            <a:r>
              <a:rPr lang="en-US" dirty="0" smtClean="0"/>
              <a:t> Haskell.</a:t>
            </a:r>
          </a:p>
          <a:p>
            <a:r>
              <a:rPr lang="en-US" dirty="0" smtClean="0"/>
              <a:t>Bob Sacker, USC.</a:t>
            </a:r>
          </a:p>
          <a:p>
            <a:r>
              <a:rPr lang="en-US" dirty="0" smtClean="0"/>
              <a:t>REU Program, UCLA.</a:t>
            </a:r>
          </a:p>
          <a:p>
            <a:r>
              <a:rPr lang="en-US" dirty="0" smtClean="0"/>
              <a:t>SEAS Café.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Autonomous Systems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Autonomous Pielou Model: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6629400" y="3429000"/>
            <a:ext cx="1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786438" y="3043238"/>
            <a:ext cx="205740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</a:rPr>
              <a:t>Carrying Capacity</a:t>
            </a: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850" y="5715000"/>
            <a:ext cx="1403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228600" y="2501900"/>
            <a:ext cx="4267200" cy="3200400"/>
            <a:chOff x="144" y="1576"/>
            <a:chExt cx="2688" cy="2016"/>
          </a:xfrm>
        </p:grpSpPr>
        <p:sp>
          <p:nvSpPr>
            <p:cNvPr id="33861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44" y="1576"/>
              <a:ext cx="268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Rectangle 12"/>
            <p:cNvSpPr>
              <a:spLocks noChangeArrowheads="1"/>
            </p:cNvSpPr>
            <p:nvPr/>
          </p:nvSpPr>
          <p:spPr bwMode="auto">
            <a:xfrm>
              <a:off x="494" y="1730"/>
              <a:ext cx="2083" cy="16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Rectangle 13"/>
            <p:cNvSpPr>
              <a:spLocks noChangeArrowheads="1"/>
            </p:cNvSpPr>
            <p:nvPr/>
          </p:nvSpPr>
          <p:spPr bwMode="auto">
            <a:xfrm>
              <a:off x="494" y="1730"/>
              <a:ext cx="2083" cy="164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14"/>
            <p:cNvSpPr>
              <a:spLocks noChangeShapeType="1"/>
            </p:cNvSpPr>
            <p:nvPr/>
          </p:nvSpPr>
          <p:spPr bwMode="auto">
            <a:xfrm>
              <a:off x="494" y="3371"/>
              <a:ext cx="2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15"/>
            <p:cNvSpPr>
              <a:spLocks noChangeShapeType="1"/>
            </p:cNvSpPr>
            <p:nvPr/>
          </p:nvSpPr>
          <p:spPr bwMode="auto">
            <a:xfrm flipV="1">
              <a:off x="494" y="1730"/>
              <a:ext cx="1" cy="16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16"/>
            <p:cNvSpPr>
              <a:spLocks noChangeShapeType="1"/>
            </p:cNvSpPr>
            <p:nvPr/>
          </p:nvSpPr>
          <p:spPr bwMode="auto">
            <a:xfrm flipV="1">
              <a:off x="494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Rectangle 17"/>
            <p:cNvSpPr>
              <a:spLocks noChangeArrowheads="1"/>
            </p:cNvSpPr>
            <p:nvPr/>
          </p:nvSpPr>
          <p:spPr bwMode="auto">
            <a:xfrm>
              <a:off x="480" y="3386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3868" name="Line 18"/>
            <p:cNvSpPr>
              <a:spLocks noChangeShapeType="1"/>
            </p:cNvSpPr>
            <p:nvPr/>
          </p:nvSpPr>
          <p:spPr bwMode="auto">
            <a:xfrm flipV="1">
              <a:off x="701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Rectangle 19"/>
            <p:cNvSpPr>
              <a:spLocks noChangeArrowheads="1"/>
            </p:cNvSpPr>
            <p:nvPr/>
          </p:nvSpPr>
          <p:spPr bwMode="auto">
            <a:xfrm>
              <a:off x="658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en-US"/>
            </a:p>
          </p:txBody>
        </p:sp>
        <p:sp>
          <p:nvSpPr>
            <p:cNvPr id="33870" name="Line 20"/>
            <p:cNvSpPr>
              <a:spLocks noChangeShapeType="1"/>
            </p:cNvSpPr>
            <p:nvPr/>
          </p:nvSpPr>
          <p:spPr bwMode="auto">
            <a:xfrm flipV="1">
              <a:off x="907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Rectangle 21"/>
            <p:cNvSpPr>
              <a:spLocks noChangeArrowheads="1"/>
            </p:cNvSpPr>
            <p:nvPr/>
          </p:nvSpPr>
          <p:spPr bwMode="auto">
            <a:xfrm>
              <a:off x="864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en-US"/>
            </a:p>
          </p:txBody>
        </p:sp>
        <p:sp>
          <p:nvSpPr>
            <p:cNvPr id="33872" name="Line 22"/>
            <p:cNvSpPr>
              <a:spLocks noChangeShapeType="1"/>
            </p:cNvSpPr>
            <p:nvPr/>
          </p:nvSpPr>
          <p:spPr bwMode="auto">
            <a:xfrm flipV="1">
              <a:off x="1118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Rectangle 23"/>
            <p:cNvSpPr>
              <a:spLocks noChangeArrowheads="1"/>
            </p:cNvSpPr>
            <p:nvPr/>
          </p:nvSpPr>
          <p:spPr bwMode="auto">
            <a:xfrm>
              <a:off x="1075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en-US"/>
            </a:p>
          </p:txBody>
        </p:sp>
        <p:sp>
          <p:nvSpPr>
            <p:cNvPr id="33874" name="Line 24"/>
            <p:cNvSpPr>
              <a:spLocks noChangeShapeType="1"/>
            </p:cNvSpPr>
            <p:nvPr/>
          </p:nvSpPr>
          <p:spPr bwMode="auto">
            <a:xfrm flipV="1">
              <a:off x="1325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Rectangle 25"/>
            <p:cNvSpPr>
              <a:spLocks noChangeArrowheads="1"/>
            </p:cNvSpPr>
            <p:nvPr/>
          </p:nvSpPr>
          <p:spPr bwMode="auto">
            <a:xfrm>
              <a:off x="1282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en-US"/>
            </a:p>
          </p:txBody>
        </p:sp>
        <p:sp>
          <p:nvSpPr>
            <p:cNvPr id="33876" name="Line 26"/>
            <p:cNvSpPr>
              <a:spLocks noChangeShapeType="1"/>
            </p:cNvSpPr>
            <p:nvPr/>
          </p:nvSpPr>
          <p:spPr bwMode="auto">
            <a:xfrm flipV="1">
              <a:off x="1536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Rectangle 27"/>
            <p:cNvSpPr>
              <a:spLocks noChangeArrowheads="1"/>
            </p:cNvSpPr>
            <p:nvPr/>
          </p:nvSpPr>
          <p:spPr bwMode="auto">
            <a:xfrm>
              <a:off x="1522" y="3386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3878" name="Line 28"/>
            <p:cNvSpPr>
              <a:spLocks noChangeShapeType="1"/>
            </p:cNvSpPr>
            <p:nvPr/>
          </p:nvSpPr>
          <p:spPr bwMode="auto">
            <a:xfrm flipV="1">
              <a:off x="1742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Rectangle 29"/>
            <p:cNvSpPr>
              <a:spLocks noChangeArrowheads="1"/>
            </p:cNvSpPr>
            <p:nvPr/>
          </p:nvSpPr>
          <p:spPr bwMode="auto">
            <a:xfrm>
              <a:off x="1699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en-US"/>
            </a:p>
          </p:txBody>
        </p:sp>
        <p:sp>
          <p:nvSpPr>
            <p:cNvPr id="33880" name="Line 30"/>
            <p:cNvSpPr>
              <a:spLocks noChangeShapeType="1"/>
            </p:cNvSpPr>
            <p:nvPr/>
          </p:nvSpPr>
          <p:spPr bwMode="auto">
            <a:xfrm flipV="1">
              <a:off x="1949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Rectangle 31"/>
            <p:cNvSpPr>
              <a:spLocks noChangeArrowheads="1"/>
            </p:cNvSpPr>
            <p:nvPr/>
          </p:nvSpPr>
          <p:spPr bwMode="auto">
            <a:xfrm>
              <a:off x="1905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en-US"/>
            </a:p>
          </p:txBody>
        </p:sp>
        <p:sp>
          <p:nvSpPr>
            <p:cNvPr id="33882" name="Line 32"/>
            <p:cNvSpPr>
              <a:spLocks noChangeShapeType="1"/>
            </p:cNvSpPr>
            <p:nvPr/>
          </p:nvSpPr>
          <p:spPr bwMode="auto">
            <a:xfrm flipV="1">
              <a:off x="2160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Rectangle 33"/>
            <p:cNvSpPr>
              <a:spLocks noChangeArrowheads="1"/>
            </p:cNvSpPr>
            <p:nvPr/>
          </p:nvSpPr>
          <p:spPr bwMode="auto">
            <a:xfrm>
              <a:off x="2117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1.6</a:t>
              </a:r>
              <a:endParaRPr lang="en-US"/>
            </a:p>
          </p:txBody>
        </p:sp>
        <p:sp>
          <p:nvSpPr>
            <p:cNvPr id="33884" name="Line 34"/>
            <p:cNvSpPr>
              <a:spLocks noChangeShapeType="1"/>
            </p:cNvSpPr>
            <p:nvPr/>
          </p:nvSpPr>
          <p:spPr bwMode="auto">
            <a:xfrm flipV="1">
              <a:off x="2366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Rectangle 35"/>
            <p:cNvSpPr>
              <a:spLocks noChangeArrowheads="1"/>
            </p:cNvSpPr>
            <p:nvPr/>
          </p:nvSpPr>
          <p:spPr bwMode="auto">
            <a:xfrm>
              <a:off x="2323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1.8</a:t>
              </a:r>
              <a:endParaRPr lang="en-US"/>
            </a:p>
          </p:txBody>
        </p:sp>
        <p:sp>
          <p:nvSpPr>
            <p:cNvPr id="33886" name="Line 36"/>
            <p:cNvSpPr>
              <a:spLocks noChangeShapeType="1"/>
            </p:cNvSpPr>
            <p:nvPr/>
          </p:nvSpPr>
          <p:spPr bwMode="auto">
            <a:xfrm flipV="1">
              <a:off x="2577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Rectangle 37"/>
            <p:cNvSpPr>
              <a:spLocks noChangeArrowheads="1"/>
            </p:cNvSpPr>
            <p:nvPr/>
          </p:nvSpPr>
          <p:spPr bwMode="auto">
            <a:xfrm>
              <a:off x="2563" y="3386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3888" name="Line 38"/>
            <p:cNvSpPr>
              <a:spLocks noChangeShapeType="1"/>
            </p:cNvSpPr>
            <p:nvPr/>
          </p:nvSpPr>
          <p:spPr bwMode="auto">
            <a:xfrm>
              <a:off x="494" y="33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Rectangle 39"/>
            <p:cNvSpPr>
              <a:spLocks noChangeArrowheads="1"/>
            </p:cNvSpPr>
            <p:nvPr/>
          </p:nvSpPr>
          <p:spPr bwMode="auto">
            <a:xfrm>
              <a:off x="442" y="3333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3890" name="Line 40"/>
            <p:cNvSpPr>
              <a:spLocks noChangeShapeType="1"/>
            </p:cNvSpPr>
            <p:nvPr/>
          </p:nvSpPr>
          <p:spPr bwMode="auto">
            <a:xfrm>
              <a:off x="494" y="320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Rectangle 41"/>
            <p:cNvSpPr>
              <a:spLocks noChangeArrowheads="1"/>
            </p:cNvSpPr>
            <p:nvPr/>
          </p:nvSpPr>
          <p:spPr bwMode="auto">
            <a:xfrm>
              <a:off x="389" y="3165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en-US"/>
            </a:p>
          </p:txBody>
        </p:sp>
        <p:sp>
          <p:nvSpPr>
            <p:cNvPr id="33892" name="Line 42"/>
            <p:cNvSpPr>
              <a:spLocks noChangeShapeType="1"/>
            </p:cNvSpPr>
            <p:nvPr/>
          </p:nvSpPr>
          <p:spPr bwMode="auto">
            <a:xfrm>
              <a:off x="494" y="304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Rectangle 43"/>
            <p:cNvSpPr>
              <a:spLocks noChangeArrowheads="1"/>
            </p:cNvSpPr>
            <p:nvPr/>
          </p:nvSpPr>
          <p:spPr bwMode="auto">
            <a:xfrm>
              <a:off x="389" y="3002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en-US"/>
            </a:p>
          </p:txBody>
        </p:sp>
        <p:sp>
          <p:nvSpPr>
            <p:cNvPr id="33894" name="Line 44"/>
            <p:cNvSpPr>
              <a:spLocks noChangeShapeType="1"/>
            </p:cNvSpPr>
            <p:nvPr/>
          </p:nvSpPr>
          <p:spPr bwMode="auto">
            <a:xfrm>
              <a:off x="494" y="287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Rectangle 45"/>
            <p:cNvSpPr>
              <a:spLocks noChangeArrowheads="1"/>
            </p:cNvSpPr>
            <p:nvPr/>
          </p:nvSpPr>
          <p:spPr bwMode="auto">
            <a:xfrm>
              <a:off x="389" y="2838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en-US"/>
            </a:p>
          </p:txBody>
        </p:sp>
        <p:sp>
          <p:nvSpPr>
            <p:cNvPr id="33896" name="Line 46"/>
            <p:cNvSpPr>
              <a:spLocks noChangeShapeType="1"/>
            </p:cNvSpPr>
            <p:nvPr/>
          </p:nvSpPr>
          <p:spPr bwMode="auto">
            <a:xfrm>
              <a:off x="494" y="271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Rectangle 47"/>
            <p:cNvSpPr>
              <a:spLocks noChangeArrowheads="1"/>
            </p:cNvSpPr>
            <p:nvPr/>
          </p:nvSpPr>
          <p:spPr bwMode="auto">
            <a:xfrm>
              <a:off x="389" y="2675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en-US"/>
            </a:p>
          </p:txBody>
        </p:sp>
        <p:sp>
          <p:nvSpPr>
            <p:cNvPr id="33898" name="Line 48"/>
            <p:cNvSpPr>
              <a:spLocks noChangeShapeType="1"/>
            </p:cNvSpPr>
            <p:nvPr/>
          </p:nvSpPr>
          <p:spPr bwMode="auto">
            <a:xfrm>
              <a:off x="494" y="255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Rectangle 49"/>
            <p:cNvSpPr>
              <a:spLocks noChangeArrowheads="1"/>
            </p:cNvSpPr>
            <p:nvPr/>
          </p:nvSpPr>
          <p:spPr bwMode="auto">
            <a:xfrm>
              <a:off x="442" y="2512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3900" name="Line 50"/>
            <p:cNvSpPr>
              <a:spLocks noChangeShapeType="1"/>
            </p:cNvSpPr>
            <p:nvPr/>
          </p:nvSpPr>
          <p:spPr bwMode="auto">
            <a:xfrm>
              <a:off x="494" y="238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Rectangle 51"/>
            <p:cNvSpPr>
              <a:spLocks noChangeArrowheads="1"/>
            </p:cNvSpPr>
            <p:nvPr/>
          </p:nvSpPr>
          <p:spPr bwMode="auto">
            <a:xfrm>
              <a:off x="389" y="2344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en-US"/>
            </a:p>
          </p:txBody>
        </p:sp>
        <p:sp>
          <p:nvSpPr>
            <p:cNvPr id="33902" name="Line 52"/>
            <p:cNvSpPr>
              <a:spLocks noChangeShapeType="1"/>
            </p:cNvSpPr>
            <p:nvPr/>
          </p:nvSpPr>
          <p:spPr bwMode="auto">
            <a:xfrm>
              <a:off x="494" y="221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Rectangle 53"/>
            <p:cNvSpPr>
              <a:spLocks noChangeArrowheads="1"/>
            </p:cNvSpPr>
            <p:nvPr/>
          </p:nvSpPr>
          <p:spPr bwMode="auto">
            <a:xfrm>
              <a:off x="389" y="2181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en-US"/>
            </a:p>
          </p:txBody>
        </p:sp>
        <p:sp>
          <p:nvSpPr>
            <p:cNvPr id="33904" name="Line 54"/>
            <p:cNvSpPr>
              <a:spLocks noChangeShapeType="1"/>
            </p:cNvSpPr>
            <p:nvPr/>
          </p:nvSpPr>
          <p:spPr bwMode="auto">
            <a:xfrm>
              <a:off x="494" y="205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Rectangle 55"/>
            <p:cNvSpPr>
              <a:spLocks noChangeArrowheads="1"/>
            </p:cNvSpPr>
            <p:nvPr/>
          </p:nvSpPr>
          <p:spPr bwMode="auto">
            <a:xfrm>
              <a:off x="389" y="2018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1.6</a:t>
              </a:r>
              <a:endParaRPr lang="en-US"/>
            </a:p>
          </p:txBody>
        </p:sp>
        <p:sp>
          <p:nvSpPr>
            <p:cNvPr id="33906" name="Line 56"/>
            <p:cNvSpPr>
              <a:spLocks noChangeShapeType="1"/>
            </p:cNvSpPr>
            <p:nvPr/>
          </p:nvSpPr>
          <p:spPr bwMode="auto">
            <a:xfrm>
              <a:off x="494" y="189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Rectangle 57"/>
            <p:cNvSpPr>
              <a:spLocks noChangeArrowheads="1"/>
            </p:cNvSpPr>
            <p:nvPr/>
          </p:nvSpPr>
          <p:spPr bwMode="auto">
            <a:xfrm>
              <a:off x="389" y="1854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1.8</a:t>
              </a:r>
              <a:endParaRPr lang="en-US"/>
            </a:p>
          </p:txBody>
        </p:sp>
        <p:sp>
          <p:nvSpPr>
            <p:cNvPr id="33908" name="Line 58"/>
            <p:cNvSpPr>
              <a:spLocks noChangeShapeType="1"/>
            </p:cNvSpPr>
            <p:nvPr/>
          </p:nvSpPr>
          <p:spPr bwMode="auto">
            <a:xfrm>
              <a:off x="494" y="173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Rectangle 59"/>
            <p:cNvSpPr>
              <a:spLocks noChangeArrowheads="1"/>
            </p:cNvSpPr>
            <p:nvPr/>
          </p:nvSpPr>
          <p:spPr bwMode="auto">
            <a:xfrm>
              <a:off x="442" y="1691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3910" name="Freeform 60"/>
            <p:cNvSpPr>
              <a:spLocks/>
            </p:cNvSpPr>
            <p:nvPr/>
          </p:nvSpPr>
          <p:spPr bwMode="auto">
            <a:xfrm>
              <a:off x="499" y="2886"/>
              <a:ext cx="605" cy="480"/>
            </a:xfrm>
            <a:custGeom>
              <a:avLst/>
              <a:gdLst>
                <a:gd name="T0" fmla="*/ 5 w 605"/>
                <a:gd name="T1" fmla="*/ 471 h 480"/>
                <a:gd name="T2" fmla="*/ 19 w 605"/>
                <a:gd name="T3" fmla="*/ 461 h 480"/>
                <a:gd name="T4" fmla="*/ 34 w 605"/>
                <a:gd name="T5" fmla="*/ 447 h 480"/>
                <a:gd name="T6" fmla="*/ 48 w 605"/>
                <a:gd name="T7" fmla="*/ 437 h 480"/>
                <a:gd name="T8" fmla="*/ 63 w 605"/>
                <a:gd name="T9" fmla="*/ 428 h 480"/>
                <a:gd name="T10" fmla="*/ 77 w 605"/>
                <a:gd name="T11" fmla="*/ 413 h 480"/>
                <a:gd name="T12" fmla="*/ 91 w 605"/>
                <a:gd name="T13" fmla="*/ 404 h 480"/>
                <a:gd name="T14" fmla="*/ 106 w 605"/>
                <a:gd name="T15" fmla="*/ 394 h 480"/>
                <a:gd name="T16" fmla="*/ 120 w 605"/>
                <a:gd name="T17" fmla="*/ 380 h 480"/>
                <a:gd name="T18" fmla="*/ 135 w 605"/>
                <a:gd name="T19" fmla="*/ 370 h 480"/>
                <a:gd name="T20" fmla="*/ 149 w 605"/>
                <a:gd name="T21" fmla="*/ 360 h 480"/>
                <a:gd name="T22" fmla="*/ 163 w 605"/>
                <a:gd name="T23" fmla="*/ 346 h 480"/>
                <a:gd name="T24" fmla="*/ 178 w 605"/>
                <a:gd name="T25" fmla="*/ 336 h 480"/>
                <a:gd name="T26" fmla="*/ 192 w 605"/>
                <a:gd name="T27" fmla="*/ 322 h 480"/>
                <a:gd name="T28" fmla="*/ 207 w 605"/>
                <a:gd name="T29" fmla="*/ 312 h 480"/>
                <a:gd name="T30" fmla="*/ 221 w 605"/>
                <a:gd name="T31" fmla="*/ 303 h 480"/>
                <a:gd name="T32" fmla="*/ 235 w 605"/>
                <a:gd name="T33" fmla="*/ 288 h 480"/>
                <a:gd name="T34" fmla="*/ 250 w 605"/>
                <a:gd name="T35" fmla="*/ 279 h 480"/>
                <a:gd name="T36" fmla="*/ 264 w 605"/>
                <a:gd name="T37" fmla="*/ 269 h 480"/>
                <a:gd name="T38" fmla="*/ 279 w 605"/>
                <a:gd name="T39" fmla="*/ 255 h 480"/>
                <a:gd name="T40" fmla="*/ 293 w 605"/>
                <a:gd name="T41" fmla="*/ 245 h 480"/>
                <a:gd name="T42" fmla="*/ 307 w 605"/>
                <a:gd name="T43" fmla="*/ 236 h 480"/>
                <a:gd name="T44" fmla="*/ 322 w 605"/>
                <a:gd name="T45" fmla="*/ 221 h 480"/>
                <a:gd name="T46" fmla="*/ 336 w 605"/>
                <a:gd name="T47" fmla="*/ 212 h 480"/>
                <a:gd name="T48" fmla="*/ 351 w 605"/>
                <a:gd name="T49" fmla="*/ 202 h 480"/>
                <a:gd name="T50" fmla="*/ 365 w 605"/>
                <a:gd name="T51" fmla="*/ 188 h 480"/>
                <a:gd name="T52" fmla="*/ 379 w 605"/>
                <a:gd name="T53" fmla="*/ 178 h 480"/>
                <a:gd name="T54" fmla="*/ 394 w 605"/>
                <a:gd name="T55" fmla="*/ 164 h 480"/>
                <a:gd name="T56" fmla="*/ 408 w 605"/>
                <a:gd name="T57" fmla="*/ 154 h 480"/>
                <a:gd name="T58" fmla="*/ 423 w 605"/>
                <a:gd name="T59" fmla="*/ 144 h 480"/>
                <a:gd name="T60" fmla="*/ 437 w 605"/>
                <a:gd name="T61" fmla="*/ 130 h 480"/>
                <a:gd name="T62" fmla="*/ 451 w 605"/>
                <a:gd name="T63" fmla="*/ 120 h 480"/>
                <a:gd name="T64" fmla="*/ 466 w 605"/>
                <a:gd name="T65" fmla="*/ 111 h 480"/>
                <a:gd name="T66" fmla="*/ 480 w 605"/>
                <a:gd name="T67" fmla="*/ 96 h 480"/>
                <a:gd name="T68" fmla="*/ 495 w 605"/>
                <a:gd name="T69" fmla="*/ 87 h 480"/>
                <a:gd name="T70" fmla="*/ 509 w 605"/>
                <a:gd name="T71" fmla="*/ 77 h 480"/>
                <a:gd name="T72" fmla="*/ 523 w 605"/>
                <a:gd name="T73" fmla="*/ 63 h 480"/>
                <a:gd name="T74" fmla="*/ 538 w 605"/>
                <a:gd name="T75" fmla="*/ 53 h 480"/>
                <a:gd name="T76" fmla="*/ 552 w 605"/>
                <a:gd name="T77" fmla="*/ 39 h 480"/>
                <a:gd name="T78" fmla="*/ 567 w 605"/>
                <a:gd name="T79" fmla="*/ 29 h 480"/>
                <a:gd name="T80" fmla="*/ 581 w 605"/>
                <a:gd name="T81" fmla="*/ 20 h 480"/>
                <a:gd name="T82" fmla="*/ 595 w 605"/>
                <a:gd name="T83" fmla="*/ 5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5"/>
                <a:gd name="T127" fmla="*/ 0 h 480"/>
                <a:gd name="T128" fmla="*/ 605 w 605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5" h="480">
                  <a:moveTo>
                    <a:pt x="0" y="480"/>
                  </a:moveTo>
                  <a:lnTo>
                    <a:pt x="0" y="476"/>
                  </a:lnTo>
                  <a:lnTo>
                    <a:pt x="5" y="471"/>
                  </a:lnTo>
                  <a:lnTo>
                    <a:pt x="10" y="466"/>
                  </a:lnTo>
                  <a:lnTo>
                    <a:pt x="15" y="466"/>
                  </a:lnTo>
                  <a:lnTo>
                    <a:pt x="19" y="461"/>
                  </a:lnTo>
                  <a:lnTo>
                    <a:pt x="24" y="456"/>
                  </a:lnTo>
                  <a:lnTo>
                    <a:pt x="29" y="452"/>
                  </a:lnTo>
                  <a:lnTo>
                    <a:pt x="34" y="447"/>
                  </a:lnTo>
                  <a:lnTo>
                    <a:pt x="39" y="447"/>
                  </a:lnTo>
                  <a:lnTo>
                    <a:pt x="43" y="442"/>
                  </a:lnTo>
                  <a:lnTo>
                    <a:pt x="48" y="437"/>
                  </a:lnTo>
                  <a:lnTo>
                    <a:pt x="53" y="432"/>
                  </a:lnTo>
                  <a:lnTo>
                    <a:pt x="58" y="432"/>
                  </a:lnTo>
                  <a:lnTo>
                    <a:pt x="63" y="428"/>
                  </a:lnTo>
                  <a:lnTo>
                    <a:pt x="67" y="423"/>
                  </a:lnTo>
                  <a:lnTo>
                    <a:pt x="72" y="418"/>
                  </a:lnTo>
                  <a:lnTo>
                    <a:pt x="77" y="413"/>
                  </a:lnTo>
                  <a:lnTo>
                    <a:pt x="82" y="413"/>
                  </a:lnTo>
                  <a:lnTo>
                    <a:pt x="87" y="408"/>
                  </a:lnTo>
                  <a:lnTo>
                    <a:pt x="91" y="404"/>
                  </a:lnTo>
                  <a:lnTo>
                    <a:pt x="96" y="399"/>
                  </a:lnTo>
                  <a:lnTo>
                    <a:pt x="101" y="399"/>
                  </a:lnTo>
                  <a:lnTo>
                    <a:pt x="106" y="394"/>
                  </a:lnTo>
                  <a:lnTo>
                    <a:pt x="111" y="389"/>
                  </a:lnTo>
                  <a:lnTo>
                    <a:pt x="115" y="384"/>
                  </a:lnTo>
                  <a:lnTo>
                    <a:pt x="120" y="380"/>
                  </a:lnTo>
                  <a:lnTo>
                    <a:pt x="125" y="375"/>
                  </a:lnTo>
                  <a:lnTo>
                    <a:pt x="130" y="375"/>
                  </a:lnTo>
                  <a:lnTo>
                    <a:pt x="135" y="370"/>
                  </a:lnTo>
                  <a:lnTo>
                    <a:pt x="139" y="365"/>
                  </a:lnTo>
                  <a:lnTo>
                    <a:pt x="144" y="360"/>
                  </a:lnTo>
                  <a:lnTo>
                    <a:pt x="149" y="360"/>
                  </a:lnTo>
                  <a:lnTo>
                    <a:pt x="154" y="356"/>
                  </a:lnTo>
                  <a:lnTo>
                    <a:pt x="159" y="351"/>
                  </a:lnTo>
                  <a:lnTo>
                    <a:pt x="163" y="346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8" y="336"/>
                  </a:lnTo>
                  <a:lnTo>
                    <a:pt x="183" y="332"/>
                  </a:lnTo>
                  <a:lnTo>
                    <a:pt x="187" y="327"/>
                  </a:lnTo>
                  <a:lnTo>
                    <a:pt x="192" y="322"/>
                  </a:lnTo>
                  <a:lnTo>
                    <a:pt x="197" y="322"/>
                  </a:lnTo>
                  <a:lnTo>
                    <a:pt x="202" y="317"/>
                  </a:lnTo>
                  <a:lnTo>
                    <a:pt x="207" y="312"/>
                  </a:lnTo>
                  <a:lnTo>
                    <a:pt x="211" y="308"/>
                  </a:lnTo>
                  <a:lnTo>
                    <a:pt x="216" y="308"/>
                  </a:lnTo>
                  <a:lnTo>
                    <a:pt x="221" y="303"/>
                  </a:lnTo>
                  <a:lnTo>
                    <a:pt x="226" y="298"/>
                  </a:lnTo>
                  <a:lnTo>
                    <a:pt x="231" y="293"/>
                  </a:lnTo>
                  <a:lnTo>
                    <a:pt x="235" y="288"/>
                  </a:lnTo>
                  <a:lnTo>
                    <a:pt x="240" y="288"/>
                  </a:lnTo>
                  <a:lnTo>
                    <a:pt x="245" y="284"/>
                  </a:lnTo>
                  <a:lnTo>
                    <a:pt x="250" y="279"/>
                  </a:lnTo>
                  <a:lnTo>
                    <a:pt x="255" y="274"/>
                  </a:lnTo>
                  <a:lnTo>
                    <a:pt x="259" y="269"/>
                  </a:lnTo>
                  <a:lnTo>
                    <a:pt x="264" y="269"/>
                  </a:lnTo>
                  <a:lnTo>
                    <a:pt x="269" y="264"/>
                  </a:lnTo>
                  <a:lnTo>
                    <a:pt x="274" y="260"/>
                  </a:lnTo>
                  <a:lnTo>
                    <a:pt x="279" y="255"/>
                  </a:lnTo>
                  <a:lnTo>
                    <a:pt x="283" y="250"/>
                  </a:lnTo>
                  <a:lnTo>
                    <a:pt x="288" y="250"/>
                  </a:lnTo>
                  <a:lnTo>
                    <a:pt x="293" y="245"/>
                  </a:lnTo>
                  <a:lnTo>
                    <a:pt x="298" y="240"/>
                  </a:lnTo>
                  <a:lnTo>
                    <a:pt x="303" y="236"/>
                  </a:lnTo>
                  <a:lnTo>
                    <a:pt x="307" y="236"/>
                  </a:lnTo>
                  <a:lnTo>
                    <a:pt x="312" y="231"/>
                  </a:lnTo>
                  <a:lnTo>
                    <a:pt x="317" y="226"/>
                  </a:lnTo>
                  <a:lnTo>
                    <a:pt x="322" y="221"/>
                  </a:lnTo>
                  <a:lnTo>
                    <a:pt x="327" y="216"/>
                  </a:lnTo>
                  <a:lnTo>
                    <a:pt x="331" y="216"/>
                  </a:lnTo>
                  <a:lnTo>
                    <a:pt x="336" y="212"/>
                  </a:lnTo>
                  <a:lnTo>
                    <a:pt x="341" y="207"/>
                  </a:lnTo>
                  <a:lnTo>
                    <a:pt x="346" y="202"/>
                  </a:lnTo>
                  <a:lnTo>
                    <a:pt x="351" y="202"/>
                  </a:lnTo>
                  <a:lnTo>
                    <a:pt x="355" y="197"/>
                  </a:lnTo>
                  <a:lnTo>
                    <a:pt x="360" y="192"/>
                  </a:lnTo>
                  <a:lnTo>
                    <a:pt x="365" y="188"/>
                  </a:lnTo>
                  <a:lnTo>
                    <a:pt x="370" y="183"/>
                  </a:lnTo>
                  <a:lnTo>
                    <a:pt x="375" y="183"/>
                  </a:lnTo>
                  <a:lnTo>
                    <a:pt x="379" y="178"/>
                  </a:lnTo>
                  <a:lnTo>
                    <a:pt x="384" y="173"/>
                  </a:lnTo>
                  <a:lnTo>
                    <a:pt x="389" y="168"/>
                  </a:lnTo>
                  <a:lnTo>
                    <a:pt x="394" y="164"/>
                  </a:lnTo>
                  <a:lnTo>
                    <a:pt x="399" y="164"/>
                  </a:lnTo>
                  <a:lnTo>
                    <a:pt x="403" y="159"/>
                  </a:lnTo>
                  <a:lnTo>
                    <a:pt x="408" y="154"/>
                  </a:lnTo>
                  <a:lnTo>
                    <a:pt x="413" y="149"/>
                  </a:lnTo>
                  <a:lnTo>
                    <a:pt x="418" y="144"/>
                  </a:lnTo>
                  <a:lnTo>
                    <a:pt x="423" y="144"/>
                  </a:lnTo>
                  <a:lnTo>
                    <a:pt x="427" y="140"/>
                  </a:lnTo>
                  <a:lnTo>
                    <a:pt x="432" y="135"/>
                  </a:lnTo>
                  <a:lnTo>
                    <a:pt x="437" y="130"/>
                  </a:lnTo>
                  <a:lnTo>
                    <a:pt x="442" y="125"/>
                  </a:lnTo>
                  <a:lnTo>
                    <a:pt x="447" y="125"/>
                  </a:lnTo>
                  <a:lnTo>
                    <a:pt x="451" y="120"/>
                  </a:lnTo>
                  <a:lnTo>
                    <a:pt x="456" y="116"/>
                  </a:lnTo>
                  <a:lnTo>
                    <a:pt x="461" y="111"/>
                  </a:lnTo>
                  <a:lnTo>
                    <a:pt x="466" y="111"/>
                  </a:lnTo>
                  <a:lnTo>
                    <a:pt x="471" y="106"/>
                  </a:lnTo>
                  <a:lnTo>
                    <a:pt x="475" y="101"/>
                  </a:lnTo>
                  <a:lnTo>
                    <a:pt x="480" y="96"/>
                  </a:lnTo>
                  <a:lnTo>
                    <a:pt x="485" y="92"/>
                  </a:lnTo>
                  <a:lnTo>
                    <a:pt x="490" y="92"/>
                  </a:lnTo>
                  <a:lnTo>
                    <a:pt x="495" y="87"/>
                  </a:lnTo>
                  <a:lnTo>
                    <a:pt x="499" y="82"/>
                  </a:lnTo>
                  <a:lnTo>
                    <a:pt x="504" y="77"/>
                  </a:lnTo>
                  <a:lnTo>
                    <a:pt x="509" y="77"/>
                  </a:lnTo>
                  <a:lnTo>
                    <a:pt x="514" y="72"/>
                  </a:lnTo>
                  <a:lnTo>
                    <a:pt x="519" y="68"/>
                  </a:lnTo>
                  <a:lnTo>
                    <a:pt x="523" y="63"/>
                  </a:lnTo>
                  <a:lnTo>
                    <a:pt x="528" y="58"/>
                  </a:lnTo>
                  <a:lnTo>
                    <a:pt x="533" y="58"/>
                  </a:lnTo>
                  <a:lnTo>
                    <a:pt x="538" y="53"/>
                  </a:lnTo>
                  <a:lnTo>
                    <a:pt x="543" y="48"/>
                  </a:lnTo>
                  <a:lnTo>
                    <a:pt x="547" y="44"/>
                  </a:lnTo>
                  <a:lnTo>
                    <a:pt x="552" y="39"/>
                  </a:lnTo>
                  <a:lnTo>
                    <a:pt x="557" y="39"/>
                  </a:lnTo>
                  <a:lnTo>
                    <a:pt x="562" y="34"/>
                  </a:lnTo>
                  <a:lnTo>
                    <a:pt x="567" y="29"/>
                  </a:lnTo>
                  <a:lnTo>
                    <a:pt x="571" y="24"/>
                  </a:lnTo>
                  <a:lnTo>
                    <a:pt x="576" y="20"/>
                  </a:lnTo>
                  <a:lnTo>
                    <a:pt x="581" y="20"/>
                  </a:lnTo>
                  <a:lnTo>
                    <a:pt x="586" y="15"/>
                  </a:lnTo>
                  <a:lnTo>
                    <a:pt x="591" y="10"/>
                  </a:lnTo>
                  <a:lnTo>
                    <a:pt x="595" y="5"/>
                  </a:lnTo>
                  <a:lnTo>
                    <a:pt x="600" y="0"/>
                  </a:lnTo>
                  <a:lnTo>
                    <a:pt x="60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Freeform 61"/>
            <p:cNvSpPr>
              <a:spLocks/>
            </p:cNvSpPr>
            <p:nvPr/>
          </p:nvSpPr>
          <p:spPr bwMode="auto">
            <a:xfrm>
              <a:off x="1104" y="2406"/>
              <a:ext cx="609" cy="480"/>
            </a:xfrm>
            <a:custGeom>
              <a:avLst/>
              <a:gdLst>
                <a:gd name="T0" fmla="*/ 10 w 609"/>
                <a:gd name="T1" fmla="*/ 471 h 480"/>
                <a:gd name="T2" fmla="*/ 24 w 609"/>
                <a:gd name="T3" fmla="*/ 461 h 480"/>
                <a:gd name="T4" fmla="*/ 38 w 609"/>
                <a:gd name="T5" fmla="*/ 447 h 480"/>
                <a:gd name="T6" fmla="*/ 53 w 609"/>
                <a:gd name="T7" fmla="*/ 437 h 480"/>
                <a:gd name="T8" fmla="*/ 67 w 609"/>
                <a:gd name="T9" fmla="*/ 428 h 480"/>
                <a:gd name="T10" fmla="*/ 82 w 609"/>
                <a:gd name="T11" fmla="*/ 413 h 480"/>
                <a:gd name="T12" fmla="*/ 96 w 609"/>
                <a:gd name="T13" fmla="*/ 404 h 480"/>
                <a:gd name="T14" fmla="*/ 110 w 609"/>
                <a:gd name="T15" fmla="*/ 394 h 480"/>
                <a:gd name="T16" fmla="*/ 125 w 609"/>
                <a:gd name="T17" fmla="*/ 380 h 480"/>
                <a:gd name="T18" fmla="*/ 139 w 609"/>
                <a:gd name="T19" fmla="*/ 370 h 480"/>
                <a:gd name="T20" fmla="*/ 154 w 609"/>
                <a:gd name="T21" fmla="*/ 356 h 480"/>
                <a:gd name="T22" fmla="*/ 168 w 609"/>
                <a:gd name="T23" fmla="*/ 346 h 480"/>
                <a:gd name="T24" fmla="*/ 182 w 609"/>
                <a:gd name="T25" fmla="*/ 336 h 480"/>
                <a:gd name="T26" fmla="*/ 197 w 609"/>
                <a:gd name="T27" fmla="*/ 322 h 480"/>
                <a:gd name="T28" fmla="*/ 211 w 609"/>
                <a:gd name="T29" fmla="*/ 312 h 480"/>
                <a:gd name="T30" fmla="*/ 226 w 609"/>
                <a:gd name="T31" fmla="*/ 303 h 480"/>
                <a:gd name="T32" fmla="*/ 240 w 609"/>
                <a:gd name="T33" fmla="*/ 288 h 480"/>
                <a:gd name="T34" fmla="*/ 254 w 609"/>
                <a:gd name="T35" fmla="*/ 279 h 480"/>
                <a:gd name="T36" fmla="*/ 269 w 609"/>
                <a:gd name="T37" fmla="*/ 269 h 480"/>
                <a:gd name="T38" fmla="*/ 283 w 609"/>
                <a:gd name="T39" fmla="*/ 255 h 480"/>
                <a:gd name="T40" fmla="*/ 298 w 609"/>
                <a:gd name="T41" fmla="*/ 245 h 480"/>
                <a:gd name="T42" fmla="*/ 312 w 609"/>
                <a:gd name="T43" fmla="*/ 231 h 480"/>
                <a:gd name="T44" fmla="*/ 326 w 609"/>
                <a:gd name="T45" fmla="*/ 221 h 480"/>
                <a:gd name="T46" fmla="*/ 341 w 609"/>
                <a:gd name="T47" fmla="*/ 212 h 480"/>
                <a:gd name="T48" fmla="*/ 355 w 609"/>
                <a:gd name="T49" fmla="*/ 197 h 480"/>
                <a:gd name="T50" fmla="*/ 370 w 609"/>
                <a:gd name="T51" fmla="*/ 188 h 480"/>
                <a:gd name="T52" fmla="*/ 384 w 609"/>
                <a:gd name="T53" fmla="*/ 178 h 480"/>
                <a:gd name="T54" fmla="*/ 398 w 609"/>
                <a:gd name="T55" fmla="*/ 164 h 480"/>
                <a:gd name="T56" fmla="*/ 413 w 609"/>
                <a:gd name="T57" fmla="*/ 154 h 480"/>
                <a:gd name="T58" fmla="*/ 427 w 609"/>
                <a:gd name="T59" fmla="*/ 144 h 480"/>
                <a:gd name="T60" fmla="*/ 441 w 609"/>
                <a:gd name="T61" fmla="*/ 130 h 480"/>
                <a:gd name="T62" fmla="*/ 456 w 609"/>
                <a:gd name="T63" fmla="*/ 120 h 480"/>
                <a:gd name="T64" fmla="*/ 470 w 609"/>
                <a:gd name="T65" fmla="*/ 106 h 480"/>
                <a:gd name="T66" fmla="*/ 485 w 609"/>
                <a:gd name="T67" fmla="*/ 96 h 480"/>
                <a:gd name="T68" fmla="*/ 499 w 609"/>
                <a:gd name="T69" fmla="*/ 87 h 480"/>
                <a:gd name="T70" fmla="*/ 513 w 609"/>
                <a:gd name="T71" fmla="*/ 72 h 480"/>
                <a:gd name="T72" fmla="*/ 528 w 609"/>
                <a:gd name="T73" fmla="*/ 63 h 480"/>
                <a:gd name="T74" fmla="*/ 542 w 609"/>
                <a:gd name="T75" fmla="*/ 53 h 480"/>
                <a:gd name="T76" fmla="*/ 557 w 609"/>
                <a:gd name="T77" fmla="*/ 39 h 480"/>
                <a:gd name="T78" fmla="*/ 571 w 609"/>
                <a:gd name="T79" fmla="*/ 29 h 480"/>
                <a:gd name="T80" fmla="*/ 585 w 609"/>
                <a:gd name="T81" fmla="*/ 20 h 480"/>
                <a:gd name="T82" fmla="*/ 600 w 609"/>
                <a:gd name="T83" fmla="*/ 5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480"/>
                <a:gd name="T128" fmla="*/ 609 w 609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480">
                  <a:moveTo>
                    <a:pt x="0" y="480"/>
                  </a:moveTo>
                  <a:lnTo>
                    <a:pt x="5" y="476"/>
                  </a:lnTo>
                  <a:lnTo>
                    <a:pt x="10" y="471"/>
                  </a:lnTo>
                  <a:lnTo>
                    <a:pt x="14" y="466"/>
                  </a:lnTo>
                  <a:lnTo>
                    <a:pt x="19" y="466"/>
                  </a:lnTo>
                  <a:lnTo>
                    <a:pt x="24" y="461"/>
                  </a:lnTo>
                  <a:lnTo>
                    <a:pt x="29" y="456"/>
                  </a:lnTo>
                  <a:lnTo>
                    <a:pt x="34" y="452"/>
                  </a:lnTo>
                  <a:lnTo>
                    <a:pt x="38" y="447"/>
                  </a:lnTo>
                  <a:lnTo>
                    <a:pt x="43" y="447"/>
                  </a:lnTo>
                  <a:lnTo>
                    <a:pt x="48" y="442"/>
                  </a:lnTo>
                  <a:lnTo>
                    <a:pt x="53" y="437"/>
                  </a:lnTo>
                  <a:lnTo>
                    <a:pt x="58" y="432"/>
                  </a:lnTo>
                  <a:lnTo>
                    <a:pt x="62" y="432"/>
                  </a:lnTo>
                  <a:lnTo>
                    <a:pt x="67" y="428"/>
                  </a:lnTo>
                  <a:lnTo>
                    <a:pt x="72" y="423"/>
                  </a:lnTo>
                  <a:lnTo>
                    <a:pt x="77" y="418"/>
                  </a:lnTo>
                  <a:lnTo>
                    <a:pt x="82" y="413"/>
                  </a:lnTo>
                  <a:lnTo>
                    <a:pt x="86" y="413"/>
                  </a:lnTo>
                  <a:lnTo>
                    <a:pt x="91" y="408"/>
                  </a:lnTo>
                  <a:lnTo>
                    <a:pt x="96" y="404"/>
                  </a:lnTo>
                  <a:lnTo>
                    <a:pt x="101" y="399"/>
                  </a:lnTo>
                  <a:lnTo>
                    <a:pt x="106" y="394"/>
                  </a:lnTo>
                  <a:lnTo>
                    <a:pt x="110" y="394"/>
                  </a:lnTo>
                  <a:lnTo>
                    <a:pt x="115" y="389"/>
                  </a:lnTo>
                  <a:lnTo>
                    <a:pt x="120" y="384"/>
                  </a:lnTo>
                  <a:lnTo>
                    <a:pt x="125" y="380"/>
                  </a:lnTo>
                  <a:lnTo>
                    <a:pt x="130" y="375"/>
                  </a:lnTo>
                  <a:lnTo>
                    <a:pt x="134" y="375"/>
                  </a:lnTo>
                  <a:lnTo>
                    <a:pt x="139" y="370"/>
                  </a:lnTo>
                  <a:lnTo>
                    <a:pt x="144" y="365"/>
                  </a:lnTo>
                  <a:lnTo>
                    <a:pt x="149" y="360"/>
                  </a:lnTo>
                  <a:lnTo>
                    <a:pt x="154" y="356"/>
                  </a:lnTo>
                  <a:lnTo>
                    <a:pt x="158" y="356"/>
                  </a:lnTo>
                  <a:lnTo>
                    <a:pt x="163" y="351"/>
                  </a:lnTo>
                  <a:lnTo>
                    <a:pt x="168" y="346"/>
                  </a:lnTo>
                  <a:lnTo>
                    <a:pt x="173" y="341"/>
                  </a:lnTo>
                  <a:lnTo>
                    <a:pt x="178" y="341"/>
                  </a:lnTo>
                  <a:lnTo>
                    <a:pt x="182" y="336"/>
                  </a:lnTo>
                  <a:lnTo>
                    <a:pt x="187" y="332"/>
                  </a:lnTo>
                  <a:lnTo>
                    <a:pt x="192" y="327"/>
                  </a:lnTo>
                  <a:lnTo>
                    <a:pt x="197" y="322"/>
                  </a:lnTo>
                  <a:lnTo>
                    <a:pt x="202" y="322"/>
                  </a:lnTo>
                  <a:lnTo>
                    <a:pt x="206" y="317"/>
                  </a:lnTo>
                  <a:lnTo>
                    <a:pt x="211" y="312"/>
                  </a:lnTo>
                  <a:lnTo>
                    <a:pt x="216" y="308"/>
                  </a:lnTo>
                  <a:lnTo>
                    <a:pt x="221" y="308"/>
                  </a:lnTo>
                  <a:lnTo>
                    <a:pt x="226" y="303"/>
                  </a:lnTo>
                  <a:lnTo>
                    <a:pt x="230" y="298"/>
                  </a:lnTo>
                  <a:lnTo>
                    <a:pt x="235" y="293"/>
                  </a:lnTo>
                  <a:lnTo>
                    <a:pt x="240" y="288"/>
                  </a:lnTo>
                  <a:lnTo>
                    <a:pt x="245" y="288"/>
                  </a:lnTo>
                  <a:lnTo>
                    <a:pt x="250" y="284"/>
                  </a:lnTo>
                  <a:lnTo>
                    <a:pt x="254" y="279"/>
                  </a:lnTo>
                  <a:lnTo>
                    <a:pt x="259" y="274"/>
                  </a:lnTo>
                  <a:lnTo>
                    <a:pt x="264" y="269"/>
                  </a:lnTo>
                  <a:lnTo>
                    <a:pt x="269" y="269"/>
                  </a:lnTo>
                  <a:lnTo>
                    <a:pt x="274" y="264"/>
                  </a:lnTo>
                  <a:lnTo>
                    <a:pt x="278" y="260"/>
                  </a:lnTo>
                  <a:lnTo>
                    <a:pt x="283" y="255"/>
                  </a:lnTo>
                  <a:lnTo>
                    <a:pt x="288" y="250"/>
                  </a:lnTo>
                  <a:lnTo>
                    <a:pt x="293" y="250"/>
                  </a:lnTo>
                  <a:lnTo>
                    <a:pt x="298" y="245"/>
                  </a:lnTo>
                  <a:lnTo>
                    <a:pt x="302" y="240"/>
                  </a:lnTo>
                  <a:lnTo>
                    <a:pt x="307" y="236"/>
                  </a:lnTo>
                  <a:lnTo>
                    <a:pt x="312" y="231"/>
                  </a:lnTo>
                  <a:lnTo>
                    <a:pt x="317" y="231"/>
                  </a:lnTo>
                  <a:lnTo>
                    <a:pt x="322" y="226"/>
                  </a:lnTo>
                  <a:lnTo>
                    <a:pt x="326" y="221"/>
                  </a:lnTo>
                  <a:lnTo>
                    <a:pt x="331" y="216"/>
                  </a:lnTo>
                  <a:lnTo>
                    <a:pt x="336" y="216"/>
                  </a:lnTo>
                  <a:lnTo>
                    <a:pt x="341" y="212"/>
                  </a:lnTo>
                  <a:lnTo>
                    <a:pt x="346" y="207"/>
                  </a:lnTo>
                  <a:lnTo>
                    <a:pt x="350" y="202"/>
                  </a:lnTo>
                  <a:lnTo>
                    <a:pt x="355" y="197"/>
                  </a:lnTo>
                  <a:lnTo>
                    <a:pt x="360" y="197"/>
                  </a:lnTo>
                  <a:lnTo>
                    <a:pt x="365" y="192"/>
                  </a:lnTo>
                  <a:lnTo>
                    <a:pt x="370" y="188"/>
                  </a:lnTo>
                  <a:lnTo>
                    <a:pt x="374" y="183"/>
                  </a:lnTo>
                  <a:lnTo>
                    <a:pt x="379" y="183"/>
                  </a:lnTo>
                  <a:lnTo>
                    <a:pt x="384" y="178"/>
                  </a:lnTo>
                  <a:lnTo>
                    <a:pt x="389" y="173"/>
                  </a:lnTo>
                  <a:lnTo>
                    <a:pt x="394" y="168"/>
                  </a:lnTo>
                  <a:lnTo>
                    <a:pt x="398" y="164"/>
                  </a:lnTo>
                  <a:lnTo>
                    <a:pt x="403" y="164"/>
                  </a:lnTo>
                  <a:lnTo>
                    <a:pt x="408" y="159"/>
                  </a:lnTo>
                  <a:lnTo>
                    <a:pt x="413" y="154"/>
                  </a:lnTo>
                  <a:lnTo>
                    <a:pt x="418" y="149"/>
                  </a:lnTo>
                  <a:lnTo>
                    <a:pt x="422" y="144"/>
                  </a:lnTo>
                  <a:lnTo>
                    <a:pt x="427" y="144"/>
                  </a:lnTo>
                  <a:lnTo>
                    <a:pt x="432" y="140"/>
                  </a:lnTo>
                  <a:lnTo>
                    <a:pt x="437" y="135"/>
                  </a:lnTo>
                  <a:lnTo>
                    <a:pt x="441" y="130"/>
                  </a:lnTo>
                  <a:lnTo>
                    <a:pt x="446" y="125"/>
                  </a:lnTo>
                  <a:lnTo>
                    <a:pt x="451" y="125"/>
                  </a:lnTo>
                  <a:lnTo>
                    <a:pt x="456" y="120"/>
                  </a:lnTo>
                  <a:lnTo>
                    <a:pt x="461" y="116"/>
                  </a:lnTo>
                  <a:lnTo>
                    <a:pt x="465" y="111"/>
                  </a:lnTo>
                  <a:lnTo>
                    <a:pt x="470" y="106"/>
                  </a:lnTo>
                  <a:lnTo>
                    <a:pt x="475" y="106"/>
                  </a:lnTo>
                  <a:lnTo>
                    <a:pt x="480" y="101"/>
                  </a:lnTo>
                  <a:lnTo>
                    <a:pt x="485" y="96"/>
                  </a:lnTo>
                  <a:lnTo>
                    <a:pt x="489" y="92"/>
                  </a:lnTo>
                  <a:lnTo>
                    <a:pt x="494" y="92"/>
                  </a:lnTo>
                  <a:lnTo>
                    <a:pt x="499" y="87"/>
                  </a:lnTo>
                  <a:lnTo>
                    <a:pt x="504" y="82"/>
                  </a:lnTo>
                  <a:lnTo>
                    <a:pt x="509" y="77"/>
                  </a:lnTo>
                  <a:lnTo>
                    <a:pt x="513" y="72"/>
                  </a:lnTo>
                  <a:lnTo>
                    <a:pt x="518" y="72"/>
                  </a:lnTo>
                  <a:lnTo>
                    <a:pt x="523" y="68"/>
                  </a:lnTo>
                  <a:lnTo>
                    <a:pt x="528" y="63"/>
                  </a:lnTo>
                  <a:lnTo>
                    <a:pt x="533" y="58"/>
                  </a:lnTo>
                  <a:lnTo>
                    <a:pt x="537" y="58"/>
                  </a:lnTo>
                  <a:lnTo>
                    <a:pt x="542" y="53"/>
                  </a:lnTo>
                  <a:lnTo>
                    <a:pt x="547" y="48"/>
                  </a:lnTo>
                  <a:lnTo>
                    <a:pt x="552" y="44"/>
                  </a:lnTo>
                  <a:lnTo>
                    <a:pt x="557" y="39"/>
                  </a:lnTo>
                  <a:lnTo>
                    <a:pt x="561" y="34"/>
                  </a:lnTo>
                  <a:lnTo>
                    <a:pt x="566" y="34"/>
                  </a:lnTo>
                  <a:lnTo>
                    <a:pt x="571" y="29"/>
                  </a:lnTo>
                  <a:lnTo>
                    <a:pt x="576" y="24"/>
                  </a:lnTo>
                  <a:lnTo>
                    <a:pt x="581" y="20"/>
                  </a:lnTo>
                  <a:lnTo>
                    <a:pt x="585" y="20"/>
                  </a:lnTo>
                  <a:lnTo>
                    <a:pt x="590" y="15"/>
                  </a:lnTo>
                  <a:lnTo>
                    <a:pt x="595" y="10"/>
                  </a:lnTo>
                  <a:lnTo>
                    <a:pt x="600" y="5"/>
                  </a:lnTo>
                  <a:lnTo>
                    <a:pt x="605" y="0"/>
                  </a:lnTo>
                  <a:lnTo>
                    <a:pt x="609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Freeform 62"/>
            <p:cNvSpPr>
              <a:spLocks/>
            </p:cNvSpPr>
            <p:nvPr/>
          </p:nvSpPr>
          <p:spPr bwMode="auto">
            <a:xfrm>
              <a:off x="1713" y="1926"/>
              <a:ext cx="610" cy="480"/>
            </a:xfrm>
            <a:custGeom>
              <a:avLst/>
              <a:gdLst>
                <a:gd name="T0" fmla="*/ 10 w 610"/>
                <a:gd name="T1" fmla="*/ 471 h 480"/>
                <a:gd name="T2" fmla="*/ 24 w 610"/>
                <a:gd name="T3" fmla="*/ 461 h 480"/>
                <a:gd name="T4" fmla="*/ 39 w 610"/>
                <a:gd name="T5" fmla="*/ 447 h 480"/>
                <a:gd name="T6" fmla="*/ 53 w 610"/>
                <a:gd name="T7" fmla="*/ 437 h 480"/>
                <a:gd name="T8" fmla="*/ 68 w 610"/>
                <a:gd name="T9" fmla="*/ 428 h 480"/>
                <a:gd name="T10" fmla="*/ 82 w 610"/>
                <a:gd name="T11" fmla="*/ 413 h 480"/>
                <a:gd name="T12" fmla="*/ 96 w 610"/>
                <a:gd name="T13" fmla="*/ 404 h 480"/>
                <a:gd name="T14" fmla="*/ 111 w 610"/>
                <a:gd name="T15" fmla="*/ 389 h 480"/>
                <a:gd name="T16" fmla="*/ 125 w 610"/>
                <a:gd name="T17" fmla="*/ 380 h 480"/>
                <a:gd name="T18" fmla="*/ 140 w 610"/>
                <a:gd name="T19" fmla="*/ 370 h 480"/>
                <a:gd name="T20" fmla="*/ 154 w 610"/>
                <a:gd name="T21" fmla="*/ 356 h 480"/>
                <a:gd name="T22" fmla="*/ 168 w 610"/>
                <a:gd name="T23" fmla="*/ 346 h 480"/>
                <a:gd name="T24" fmla="*/ 183 w 610"/>
                <a:gd name="T25" fmla="*/ 336 h 480"/>
                <a:gd name="T26" fmla="*/ 197 w 610"/>
                <a:gd name="T27" fmla="*/ 322 h 480"/>
                <a:gd name="T28" fmla="*/ 212 w 610"/>
                <a:gd name="T29" fmla="*/ 312 h 480"/>
                <a:gd name="T30" fmla="*/ 226 w 610"/>
                <a:gd name="T31" fmla="*/ 303 h 480"/>
                <a:gd name="T32" fmla="*/ 240 w 610"/>
                <a:gd name="T33" fmla="*/ 288 h 480"/>
                <a:gd name="T34" fmla="*/ 255 w 610"/>
                <a:gd name="T35" fmla="*/ 279 h 480"/>
                <a:gd name="T36" fmla="*/ 269 w 610"/>
                <a:gd name="T37" fmla="*/ 264 h 480"/>
                <a:gd name="T38" fmla="*/ 284 w 610"/>
                <a:gd name="T39" fmla="*/ 255 h 480"/>
                <a:gd name="T40" fmla="*/ 298 w 610"/>
                <a:gd name="T41" fmla="*/ 245 h 480"/>
                <a:gd name="T42" fmla="*/ 312 w 610"/>
                <a:gd name="T43" fmla="*/ 231 h 480"/>
                <a:gd name="T44" fmla="*/ 327 w 610"/>
                <a:gd name="T45" fmla="*/ 221 h 480"/>
                <a:gd name="T46" fmla="*/ 341 w 610"/>
                <a:gd name="T47" fmla="*/ 212 h 480"/>
                <a:gd name="T48" fmla="*/ 356 w 610"/>
                <a:gd name="T49" fmla="*/ 197 h 480"/>
                <a:gd name="T50" fmla="*/ 370 w 610"/>
                <a:gd name="T51" fmla="*/ 188 h 480"/>
                <a:gd name="T52" fmla="*/ 384 w 610"/>
                <a:gd name="T53" fmla="*/ 178 h 480"/>
                <a:gd name="T54" fmla="*/ 399 w 610"/>
                <a:gd name="T55" fmla="*/ 164 h 480"/>
                <a:gd name="T56" fmla="*/ 413 w 610"/>
                <a:gd name="T57" fmla="*/ 154 h 480"/>
                <a:gd name="T58" fmla="*/ 428 w 610"/>
                <a:gd name="T59" fmla="*/ 140 h 480"/>
                <a:gd name="T60" fmla="*/ 442 w 610"/>
                <a:gd name="T61" fmla="*/ 130 h 480"/>
                <a:gd name="T62" fmla="*/ 456 w 610"/>
                <a:gd name="T63" fmla="*/ 120 h 480"/>
                <a:gd name="T64" fmla="*/ 471 w 610"/>
                <a:gd name="T65" fmla="*/ 106 h 480"/>
                <a:gd name="T66" fmla="*/ 485 w 610"/>
                <a:gd name="T67" fmla="*/ 96 h 480"/>
                <a:gd name="T68" fmla="*/ 500 w 610"/>
                <a:gd name="T69" fmla="*/ 87 h 480"/>
                <a:gd name="T70" fmla="*/ 514 w 610"/>
                <a:gd name="T71" fmla="*/ 72 h 480"/>
                <a:gd name="T72" fmla="*/ 528 w 610"/>
                <a:gd name="T73" fmla="*/ 63 h 480"/>
                <a:gd name="T74" fmla="*/ 543 w 610"/>
                <a:gd name="T75" fmla="*/ 53 h 480"/>
                <a:gd name="T76" fmla="*/ 557 w 610"/>
                <a:gd name="T77" fmla="*/ 39 h 480"/>
                <a:gd name="T78" fmla="*/ 572 w 610"/>
                <a:gd name="T79" fmla="*/ 29 h 480"/>
                <a:gd name="T80" fmla="*/ 586 w 610"/>
                <a:gd name="T81" fmla="*/ 15 h 480"/>
                <a:gd name="T82" fmla="*/ 600 w 610"/>
                <a:gd name="T83" fmla="*/ 5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0"/>
                <a:gd name="T127" fmla="*/ 0 h 480"/>
                <a:gd name="T128" fmla="*/ 610 w 610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0" h="480">
                  <a:moveTo>
                    <a:pt x="0" y="480"/>
                  </a:moveTo>
                  <a:lnTo>
                    <a:pt x="5" y="476"/>
                  </a:lnTo>
                  <a:lnTo>
                    <a:pt x="10" y="471"/>
                  </a:lnTo>
                  <a:lnTo>
                    <a:pt x="15" y="466"/>
                  </a:lnTo>
                  <a:lnTo>
                    <a:pt x="20" y="461"/>
                  </a:lnTo>
                  <a:lnTo>
                    <a:pt x="24" y="461"/>
                  </a:lnTo>
                  <a:lnTo>
                    <a:pt x="29" y="456"/>
                  </a:lnTo>
                  <a:lnTo>
                    <a:pt x="34" y="452"/>
                  </a:lnTo>
                  <a:lnTo>
                    <a:pt x="39" y="447"/>
                  </a:lnTo>
                  <a:lnTo>
                    <a:pt x="44" y="447"/>
                  </a:lnTo>
                  <a:lnTo>
                    <a:pt x="48" y="442"/>
                  </a:lnTo>
                  <a:lnTo>
                    <a:pt x="53" y="437"/>
                  </a:lnTo>
                  <a:lnTo>
                    <a:pt x="58" y="432"/>
                  </a:lnTo>
                  <a:lnTo>
                    <a:pt x="63" y="428"/>
                  </a:lnTo>
                  <a:lnTo>
                    <a:pt x="68" y="428"/>
                  </a:lnTo>
                  <a:lnTo>
                    <a:pt x="72" y="423"/>
                  </a:lnTo>
                  <a:lnTo>
                    <a:pt x="77" y="418"/>
                  </a:lnTo>
                  <a:lnTo>
                    <a:pt x="82" y="413"/>
                  </a:lnTo>
                  <a:lnTo>
                    <a:pt x="87" y="408"/>
                  </a:lnTo>
                  <a:lnTo>
                    <a:pt x="92" y="408"/>
                  </a:lnTo>
                  <a:lnTo>
                    <a:pt x="96" y="404"/>
                  </a:lnTo>
                  <a:lnTo>
                    <a:pt x="101" y="399"/>
                  </a:lnTo>
                  <a:lnTo>
                    <a:pt x="106" y="394"/>
                  </a:lnTo>
                  <a:lnTo>
                    <a:pt x="111" y="389"/>
                  </a:lnTo>
                  <a:lnTo>
                    <a:pt x="116" y="389"/>
                  </a:lnTo>
                  <a:lnTo>
                    <a:pt x="120" y="384"/>
                  </a:lnTo>
                  <a:lnTo>
                    <a:pt x="125" y="380"/>
                  </a:lnTo>
                  <a:lnTo>
                    <a:pt x="130" y="375"/>
                  </a:lnTo>
                  <a:lnTo>
                    <a:pt x="135" y="375"/>
                  </a:lnTo>
                  <a:lnTo>
                    <a:pt x="140" y="370"/>
                  </a:lnTo>
                  <a:lnTo>
                    <a:pt x="144" y="365"/>
                  </a:lnTo>
                  <a:lnTo>
                    <a:pt x="149" y="360"/>
                  </a:lnTo>
                  <a:lnTo>
                    <a:pt x="154" y="356"/>
                  </a:lnTo>
                  <a:lnTo>
                    <a:pt x="159" y="356"/>
                  </a:lnTo>
                  <a:lnTo>
                    <a:pt x="164" y="351"/>
                  </a:lnTo>
                  <a:lnTo>
                    <a:pt x="168" y="346"/>
                  </a:lnTo>
                  <a:lnTo>
                    <a:pt x="173" y="341"/>
                  </a:lnTo>
                  <a:lnTo>
                    <a:pt x="178" y="341"/>
                  </a:lnTo>
                  <a:lnTo>
                    <a:pt x="183" y="336"/>
                  </a:lnTo>
                  <a:lnTo>
                    <a:pt x="188" y="332"/>
                  </a:lnTo>
                  <a:lnTo>
                    <a:pt x="192" y="327"/>
                  </a:lnTo>
                  <a:lnTo>
                    <a:pt x="197" y="322"/>
                  </a:lnTo>
                  <a:lnTo>
                    <a:pt x="202" y="322"/>
                  </a:lnTo>
                  <a:lnTo>
                    <a:pt x="207" y="317"/>
                  </a:lnTo>
                  <a:lnTo>
                    <a:pt x="212" y="312"/>
                  </a:lnTo>
                  <a:lnTo>
                    <a:pt x="216" y="308"/>
                  </a:lnTo>
                  <a:lnTo>
                    <a:pt x="221" y="303"/>
                  </a:lnTo>
                  <a:lnTo>
                    <a:pt x="226" y="303"/>
                  </a:lnTo>
                  <a:lnTo>
                    <a:pt x="231" y="298"/>
                  </a:lnTo>
                  <a:lnTo>
                    <a:pt x="236" y="293"/>
                  </a:lnTo>
                  <a:lnTo>
                    <a:pt x="240" y="288"/>
                  </a:lnTo>
                  <a:lnTo>
                    <a:pt x="245" y="284"/>
                  </a:lnTo>
                  <a:lnTo>
                    <a:pt x="250" y="284"/>
                  </a:lnTo>
                  <a:lnTo>
                    <a:pt x="255" y="279"/>
                  </a:lnTo>
                  <a:lnTo>
                    <a:pt x="260" y="274"/>
                  </a:lnTo>
                  <a:lnTo>
                    <a:pt x="264" y="269"/>
                  </a:lnTo>
                  <a:lnTo>
                    <a:pt x="269" y="264"/>
                  </a:lnTo>
                  <a:lnTo>
                    <a:pt x="274" y="264"/>
                  </a:lnTo>
                  <a:lnTo>
                    <a:pt x="279" y="260"/>
                  </a:lnTo>
                  <a:lnTo>
                    <a:pt x="284" y="255"/>
                  </a:lnTo>
                  <a:lnTo>
                    <a:pt x="288" y="250"/>
                  </a:lnTo>
                  <a:lnTo>
                    <a:pt x="293" y="250"/>
                  </a:lnTo>
                  <a:lnTo>
                    <a:pt x="298" y="245"/>
                  </a:lnTo>
                  <a:lnTo>
                    <a:pt x="303" y="240"/>
                  </a:lnTo>
                  <a:lnTo>
                    <a:pt x="308" y="236"/>
                  </a:lnTo>
                  <a:lnTo>
                    <a:pt x="312" y="231"/>
                  </a:lnTo>
                  <a:lnTo>
                    <a:pt x="317" y="231"/>
                  </a:lnTo>
                  <a:lnTo>
                    <a:pt x="322" y="226"/>
                  </a:lnTo>
                  <a:lnTo>
                    <a:pt x="327" y="221"/>
                  </a:lnTo>
                  <a:lnTo>
                    <a:pt x="332" y="216"/>
                  </a:lnTo>
                  <a:lnTo>
                    <a:pt x="336" y="216"/>
                  </a:lnTo>
                  <a:lnTo>
                    <a:pt x="341" y="212"/>
                  </a:lnTo>
                  <a:lnTo>
                    <a:pt x="346" y="207"/>
                  </a:lnTo>
                  <a:lnTo>
                    <a:pt x="351" y="202"/>
                  </a:lnTo>
                  <a:lnTo>
                    <a:pt x="356" y="197"/>
                  </a:lnTo>
                  <a:lnTo>
                    <a:pt x="360" y="197"/>
                  </a:lnTo>
                  <a:lnTo>
                    <a:pt x="365" y="192"/>
                  </a:lnTo>
                  <a:lnTo>
                    <a:pt x="370" y="188"/>
                  </a:lnTo>
                  <a:lnTo>
                    <a:pt x="375" y="183"/>
                  </a:lnTo>
                  <a:lnTo>
                    <a:pt x="380" y="178"/>
                  </a:lnTo>
                  <a:lnTo>
                    <a:pt x="384" y="178"/>
                  </a:lnTo>
                  <a:lnTo>
                    <a:pt x="389" y="173"/>
                  </a:lnTo>
                  <a:lnTo>
                    <a:pt x="394" y="168"/>
                  </a:lnTo>
                  <a:lnTo>
                    <a:pt x="399" y="164"/>
                  </a:lnTo>
                  <a:lnTo>
                    <a:pt x="404" y="159"/>
                  </a:lnTo>
                  <a:lnTo>
                    <a:pt x="408" y="159"/>
                  </a:lnTo>
                  <a:lnTo>
                    <a:pt x="413" y="154"/>
                  </a:lnTo>
                  <a:lnTo>
                    <a:pt x="418" y="149"/>
                  </a:lnTo>
                  <a:lnTo>
                    <a:pt x="423" y="144"/>
                  </a:lnTo>
                  <a:lnTo>
                    <a:pt x="428" y="140"/>
                  </a:lnTo>
                  <a:lnTo>
                    <a:pt x="432" y="140"/>
                  </a:lnTo>
                  <a:lnTo>
                    <a:pt x="437" y="135"/>
                  </a:lnTo>
                  <a:lnTo>
                    <a:pt x="442" y="130"/>
                  </a:lnTo>
                  <a:lnTo>
                    <a:pt x="447" y="125"/>
                  </a:lnTo>
                  <a:lnTo>
                    <a:pt x="452" y="125"/>
                  </a:lnTo>
                  <a:lnTo>
                    <a:pt x="456" y="120"/>
                  </a:lnTo>
                  <a:lnTo>
                    <a:pt x="461" y="116"/>
                  </a:lnTo>
                  <a:lnTo>
                    <a:pt x="466" y="111"/>
                  </a:lnTo>
                  <a:lnTo>
                    <a:pt x="471" y="106"/>
                  </a:lnTo>
                  <a:lnTo>
                    <a:pt x="476" y="106"/>
                  </a:lnTo>
                  <a:lnTo>
                    <a:pt x="480" y="101"/>
                  </a:lnTo>
                  <a:lnTo>
                    <a:pt x="485" y="96"/>
                  </a:lnTo>
                  <a:lnTo>
                    <a:pt x="490" y="92"/>
                  </a:lnTo>
                  <a:lnTo>
                    <a:pt x="495" y="92"/>
                  </a:lnTo>
                  <a:lnTo>
                    <a:pt x="500" y="87"/>
                  </a:lnTo>
                  <a:lnTo>
                    <a:pt x="504" y="82"/>
                  </a:lnTo>
                  <a:lnTo>
                    <a:pt x="509" y="77"/>
                  </a:lnTo>
                  <a:lnTo>
                    <a:pt x="514" y="72"/>
                  </a:lnTo>
                  <a:lnTo>
                    <a:pt x="519" y="72"/>
                  </a:lnTo>
                  <a:lnTo>
                    <a:pt x="524" y="68"/>
                  </a:lnTo>
                  <a:lnTo>
                    <a:pt x="528" y="63"/>
                  </a:lnTo>
                  <a:lnTo>
                    <a:pt x="533" y="58"/>
                  </a:lnTo>
                  <a:lnTo>
                    <a:pt x="538" y="53"/>
                  </a:lnTo>
                  <a:lnTo>
                    <a:pt x="543" y="53"/>
                  </a:lnTo>
                  <a:lnTo>
                    <a:pt x="548" y="48"/>
                  </a:lnTo>
                  <a:lnTo>
                    <a:pt x="552" y="44"/>
                  </a:lnTo>
                  <a:lnTo>
                    <a:pt x="557" y="39"/>
                  </a:lnTo>
                  <a:lnTo>
                    <a:pt x="562" y="34"/>
                  </a:lnTo>
                  <a:lnTo>
                    <a:pt x="567" y="34"/>
                  </a:lnTo>
                  <a:lnTo>
                    <a:pt x="572" y="29"/>
                  </a:lnTo>
                  <a:lnTo>
                    <a:pt x="576" y="24"/>
                  </a:lnTo>
                  <a:lnTo>
                    <a:pt x="581" y="20"/>
                  </a:lnTo>
                  <a:lnTo>
                    <a:pt x="586" y="15"/>
                  </a:lnTo>
                  <a:lnTo>
                    <a:pt x="591" y="15"/>
                  </a:lnTo>
                  <a:lnTo>
                    <a:pt x="596" y="10"/>
                  </a:lnTo>
                  <a:lnTo>
                    <a:pt x="600" y="5"/>
                  </a:lnTo>
                  <a:lnTo>
                    <a:pt x="605" y="0"/>
                  </a:lnTo>
                  <a:lnTo>
                    <a:pt x="61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Freeform 63"/>
            <p:cNvSpPr>
              <a:spLocks/>
            </p:cNvSpPr>
            <p:nvPr/>
          </p:nvSpPr>
          <p:spPr bwMode="auto">
            <a:xfrm>
              <a:off x="2323" y="1730"/>
              <a:ext cx="254" cy="196"/>
            </a:xfrm>
            <a:custGeom>
              <a:avLst/>
              <a:gdLst>
                <a:gd name="T0" fmla="*/ 0 w 254"/>
                <a:gd name="T1" fmla="*/ 196 h 196"/>
                <a:gd name="T2" fmla="*/ 5 w 254"/>
                <a:gd name="T3" fmla="*/ 192 h 196"/>
                <a:gd name="T4" fmla="*/ 10 w 254"/>
                <a:gd name="T5" fmla="*/ 187 h 196"/>
                <a:gd name="T6" fmla="*/ 14 w 254"/>
                <a:gd name="T7" fmla="*/ 182 h 196"/>
                <a:gd name="T8" fmla="*/ 19 w 254"/>
                <a:gd name="T9" fmla="*/ 177 h 196"/>
                <a:gd name="T10" fmla="*/ 24 w 254"/>
                <a:gd name="T11" fmla="*/ 177 h 196"/>
                <a:gd name="T12" fmla="*/ 29 w 254"/>
                <a:gd name="T13" fmla="*/ 172 h 196"/>
                <a:gd name="T14" fmla="*/ 34 w 254"/>
                <a:gd name="T15" fmla="*/ 168 h 196"/>
                <a:gd name="T16" fmla="*/ 38 w 254"/>
                <a:gd name="T17" fmla="*/ 163 h 196"/>
                <a:gd name="T18" fmla="*/ 43 w 254"/>
                <a:gd name="T19" fmla="*/ 163 h 196"/>
                <a:gd name="T20" fmla="*/ 48 w 254"/>
                <a:gd name="T21" fmla="*/ 158 h 196"/>
                <a:gd name="T22" fmla="*/ 53 w 254"/>
                <a:gd name="T23" fmla="*/ 153 h 196"/>
                <a:gd name="T24" fmla="*/ 58 w 254"/>
                <a:gd name="T25" fmla="*/ 148 h 196"/>
                <a:gd name="T26" fmla="*/ 62 w 254"/>
                <a:gd name="T27" fmla="*/ 144 h 196"/>
                <a:gd name="T28" fmla="*/ 67 w 254"/>
                <a:gd name="T29" fmla="*/ 144 h 196"/>
                <a:gd name="T30" fmla="*/ 72 w 254"/>
                <a:gd name="T31" fmla="*/ 139 h 196"/>
                <a:gd name="T32" fmla="*/ 77 w 254"/>
                <a:gd name="T33" fmla="*/ 134 h 196"/>
                <a:gd name="T34" fmla="*/ 82 w 254"/>
                <a:gd name="T35" fmla="*/ 129 h 196"/>
                <a:gd name="T36" fmla="*/ 86 w 254"/>
                <a:gd name="T37" fmla="*/ 124 h 196"/>
                <a:gd name="T38" fmla="*/ 91 w 254"/>
                <a:gd name="T39" fmla="*/ 124 h 196"/>
                <a:gd name="T40" fmla="*/ 96 w 254"/>
                <a:gd name="T41" fmla="*/ 120 h 196"/>
                <a:gd name="T42" fmla="*/ 101 w 254"/>
                <a:gd name="T43" fmla="*/ 115 h 196"/>
                <a:gd name="T44" fmla="*/ 106 w 254"/>
                <a:gd name="T45" fmla="*/ 110 h 196"/>
                <a:gd name="T46" fmla="*/ 110 w 254"/>
                <a:gd name="T47" fmla="*/ 105 h 196"/>
                <a:gd name="T48" fmla="*/ 115 w 254"/>
                <a:gd name="T49" fmla="*/ 105 h 196"/>
                <a:gd name="T50" fmla="*/ 120 w 254"/>
                <a:gd name="T51" fmla="*/ 100 h 196"/>
                <a:gd name="T52" fmla="*/ 125 w 254"/>
                <a:gd name="T53" fmla="*/ 96 h 196"/>
                <a:gd name="T54" fmla="*/ 130 w 254"/>
                <a:gd name="T55" fmla="*/ 91 h 196"/>
                <a:gd name="T56" fmla="*/ 134 w 254"/>
                <a:gd name="T57" fmla="*/ 86 h 196"/>
                <a:gd name="T58" fmla="*/ 139 w 254"/>
                <a:gd name="T59" fmla="*/ 86 h 196"/>
                <a:gd name="T60" fmla="*/ 144 w 254"/>
                <a:gd name="T61" fmla="*/ 81 h 196"/>
                <a:gd name="T62" fmla="*/ 149 w 254"/>
                <a:gd name="T63" fmla="*/ 76 h 196"/>
                <a:gd name="T64" fmla="*/ 154 w 254"/>
                <a:gd name="T65" fmla="*/ 72 h 196"/>
                <a:gd name="T66" fmla="*/ 158 w 254"/>
                <a:gd name="T67" fmla="*/ 72 h 196"/>
                <a:gd name="T68" fmla="*/ 163 w 254"/>
                <a:gd name="T69" fmla="*/ 67 h 196"/>
                <a:gd name="T70" fmla="*/ 168 w 254"/>
                <a:gd name="T71" fmla="*/ 62 h 196"/>
                <a:gd name="T72" fmla="*/ 173 w 254"/>
                <a:gd name="T73" fmla="*/ 57 h 196"/>
                <a:gd name="T74" fmla="*/ 178 w 254"/>
                <a:gd name="T75" fmla="*/ 52 h 196"/>
                <a:gd name="T76" fmla="*/ 182 w 254"/>
                <a:gd name="T77" fmla="*/ 52 h 196"/>
                <a:gd name="T78" fmla="*/ 187 w 254"/>
                <a:gd name="T79" fmla="*/ 48 h 196"/>
                <a:gd name="T80" fmla="*/ 192 w 254"/>
                <a:gd name="T81" fmla="*/ 43 h 196"/>
                <a:gd name="T82" fmla="*/ 197 w 254"/>
                <a:gd name="T83" fmla="*/ 38 h 196"/>
                <a:gd name="T84" fmla="*/ 202 w 254"/>
                <a:gd name="T85" fmla="*/ 38 h 196"/>
                <a:gd name="T86" fmla="*/ 206 w 254"/>
                <a:gd name="T87" fmla="*/ 33 h 196"/>
                <a:gd name="T88" fmla="*/ 211 w 254"/>
                <a:gd name="T89" fmla="*/ 28 h 196"/>
                <a:gd name="T90" fmla="*/ 216 w 254"/>
                <a:gd name="T91" fmla="*/ 24 h 196"/>
                <a:gd name="T92" fmla="*/ 221 w 254"/>
                <a:gd name="T93" fmla="*/ 19 h 196"/>
                <a:gd name="T94" fmla="*/ 226 w 254"/>
                <a:gd name="T95" fmla="*/ 19 h 196"/>
                <a:gd name="T96" fmla="*/ 230 w 254"/>
                <a:gd name="T97" fmla="*/ 14 h 196"/>
                <a:gd name="T98" fmla="*/ 235 w 254"/>
                <a:gd name="T99" fmla="*/ 9 h 196"/>
                <a:gd name="T100" fmla="*/ 240 w 254"/>
                <a:gd name="T101" fmla="*/ 4 h 196"/>
                <a:gd name="T102" fmla="*/ 245 w 254"/>
                <a:gd name="T103" fmla="*/ 0 h 196"/>
                <a:gd name="T104" fmla="*/ 250 w 254"/>
                <a:gd name="T105" fmla="*/ 0 h 196"/>
                <a:gd name="T106" fmla="*/ 254 w 254"/>
                <a:gd name="T107" fmla="*/ 0 h 1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196"/>
                <a:gd name="T164" fmla="*/ 254 w 254"/>
                <a:gd name="T165" fmla="*/ 196 h 1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196">
                  <a:moveTo>
                    <a:pt x="0" y="196"/>
                  </a:moveTo>
                  <a:lnTo>
                    <a:pt x="5" y="192"/>
                  </a:lnTo>
                  <a:lnTo>
                    <a:pt x="10" y="187"/>
                  </a:lnTo>
                  <a:lnTo>
                    <a:pt x="14" y="182"/>
                  </a:lnTo>
                  <a:lnTo>
                    <a:pt x="19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34" y="168"/>
                  </a:lnTo>
                  <a:lnTo>
                    <a:pt x="38" y="163"/>
                  </a:lnTo>
                  <a:lnTo>
                    <a:pt x="43" y="163"/>
                  </a:lnTo>
                  <a:lnTo>
                    <a:pt x="48" y="158"/>
                  </a:lnTo>
                  <a:lnTo>
                    <a:pt x="53" y="153"/>
                  </a:lnTo>
                  <a:lnTo>
                    <a:pt x="58" y="148"/>
                  </a:lnTo>
                  <a:lnTo>
                    <a:pt x="62" y="144"/>
                  </a:lnTo>
                  <a:lnTo>
                    <a:pt x="67" y="144"/>
                  </a:lnTo>
                  <a:lnTo>
                    <a:pt x="72" y="139"/>
                  </a:lnTo>
                  <a:lnTo>
                    <a:pt x="77" y="134"/>
                  </a:lnTo>
                  <a:lnTo>
                    <a:pt x="82" y="129"/>
                  </a:lnTo>
                  <a:lnTo>
                    <a:pt x="86" y="124"/>
                  </a:lnTo>
                  <a:lnTo>
                    <a:pt x="91" y="124"/>
                  </a:lnTo>
                  <a:lnTo>
                    <a:pt x="96" y="120"/>
                  </a:lnTo>
                  <a:lnTo>
                    <a:pt x="101" y="115"/>
                  </a:lnTo>
                  <a:lnTo>
                    <a:pt x="106" y="110"/>
                  </a:lnTo>
                  <a:lnTo>
                    <a:pt x="110" y="105"/>
                  </a:lnTo>
                  <a:lnTo>
                    <a:pt x="115" y="105"/>
                  </a:lnTo>
                  <a:lnTo>
                    <a:pt x="120" y="100"/>
                  </a:lnTo>
                  <a:lnTo>
                    <a:pt x="125" y="96"/>
                  </a:lnTo>
                  <a:lnTo>
                    <a:pt x="130" y="91"/>
                  </a:lnTo>
                  <a:lnTo>
                    <a:pt x="134" y="86"/>
                  </a:lnTo>
                  <a:lnTo>
                    <a:pt x="139" y="86"/>
                  </a:lnTo>
                  <a:lnTo>
                    <a:pt x="144" y="81"/>
                  </a:lnTo>
                  <a:lnTo>
                    <a:pt x="149" y="76"/>
                  </a:lnTo>
                  <a:lnTo>
                    <a:pt x="154" y="72"/>
                  </a:lnTo>
                  <a:lnTo>
                    <a:pt x="158" y="72"/>
                  </a:lnTo>
                  <a:lnTo>
                    <a:pt x="163" y="67"/>
                  </a:lnTo>
                  <a:lnTo>
                    <a:pt x="168" y="62"/>
                  </a:lnTo>
                  <a:lnTo>
                    <a:pt x="173" y="57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7" y="48"/>
                  </a:lnTo>
                  <a:lnTo>
                    <a:pt x="192" y="43"/>
                  </a:lnTo>
                  <a:lnTo>
                    <a:pt x="197" y="38"/>
                  </a:lnTo>
                  <a:lnTo>
                    <a:pt x="202" y="38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6" y="24"/>
                  </a:lnTo>
                  <a:lnTo>
                    <a:pt x="221" y="19"/>
                  </a:lnTo>
                  <a:lnTo>
                    <a:pt x="226" y="19"/>
                  </a:lnTo>
                  <a:lnTo>
                    <a:pt x="230" y="14"/>
                  </a:lnTo>
                  <a:lnTo>
                    <a:pt x="235" y="9"/>
                  </a:lnTo>
                  <a:lnTo>
                    <a:pt x="240" y="4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Freeform 64"/>
            <p:cNvSpPr>
              <a:spLocks/>
            </p:cNvSpPr>
            <p:nvPr/>
          </p:nvSpPr>
          <p:spPr bwMode="auto">
            <a:xfrm>
              <a:off x="494" y="3218"/>
              <a:ext cx="605" cy="148"/>
            </a:xfrm>
            <a:custGeom>
              <a:avLst/>
              <a:gdLst>
                <a:gd name="T0" fmla="*/ 5 w 605"/>
                <a:gd name="T1" fmla="*/ 148 h 148"/>
                <a:gd name="T2" fmla="*/ 20 w 605"/>
                <a:gd name="T3" fmla="*/ 144 h 148"/>
                <a:gd name="T4" fmla="*/ 34 w 605"/>
                <a:gd name="T5" fmla="*/ 139 h 148"/>
                <a:gd name="T6" fmla="*/ 48 w 605"/>
                <a:gd name="T7" fmla="*/ 129 h 148"/>
                <a:gd name="T8" fmla="*/ 63 w 605"/>
                <a:gd name="T9" fmla="*/ 124 h 148"/>
                <a:gd name="T10" fmla="*/ 77 w 605"/>
                <a:gd name="T11" fmla="*/ 120 h 148"/>
                <a:gd name="T12" fmla="*/ 92 w 605"/>
                <a:gd name="T13" fmla="*/ 115 h 148"/>
                <a:gd name="T14" fmla="*/ 106 w 605"/>
                <a:gd name="T15" fmla="*/ 110 h 148"/>
                <a:gd name="T16" fmla="*/ 120 w 605"/>
                <a:gd name="T17" fmla="*/ 105 h 148"/>
                <a:gd name="T18" fmla="*/ 135 w 605"/>
                <a:gd name="T19" fmla="*/ 100 h 148"/>
                <a:gd name="T20" fmla="*/ 149 w 605"/>
                <a:gd name="T21" fmla="*/ 100 h 148"/>
                <a:gd name="T22" fmla="*/ 164 w 605"/>
                <a:gd name="T23" fmla="*/ 96 h 148"/>
                <a:gd name="T24" fmla="*/ 178 w 605"/>
                <a:gd name="T25" fmla="*/ 91 h 148"/>
                <a:gd name="T26" fmla="*/ 192 w 605"/>
                <a:gd name="T27" fmla="*/ 86 h 148"/>
                <a:gd name="T28" fmla="*/ 207 w 605"/>
                <a:gd name="T29" fmla="*/ 81 h 148"/>
                <a:gd name="T30" fmla="*/ 221 w 605"/>
                <a:gd name="T31" fmla="*/ 76 h 148"/>
                <a:gd name="T32" fmla="*/ 236 w 605"/>
                <a:gd name="T33" fmla="*/ 76 h 148"/>
                <a:gd name="T34" fmla="*/ 250 w 605"/>
                <a:gd name="T35" fmla="*/ 72 h 148"/>
                <a:gd name="T36" fmla="*/ 264 w 605"/>
                <a:gd name="T37" fmla="*/ 67 h 148"/>
                <a:gd name="T38" fmla="*/ 279 w 605"/>
                <a:gd name="T39" fmla="*/ 62 h 148"/>
                <a:gd name="T40" fmla="*/ 293 w 605"/>
                <a:gd name="T41" fmla="*/ 62 h 148"/>
                <a:gd name="T42" fmla="*/ 308 w 605"/>
                <a:gd name="T43" fmla="*/ 57 h 148"/>
                <a:gd name="T44" fmla="*/ 322 w 605"/>
                <a:gd name="T45" fmla="*/ 52 h 148"/>
                <a:gd name="T46" fmla="*/ 336 w 605"/>
                <a:gd name="T47" fmla="*/ 48 h 148"/>
                <a:gd name="T48" fmla="*/ 351 w 605"/>
                <a:gd name="T49" fmla="*/ 48 h 148"/>
                <a:gd name="T50" fmla="*/ 365 w 605"/>
                <a:gd name="T51" fmla="*/ 43 h 148"/>
                <a:gd name="T52" fmla="*/ 380 w 605"/>
                <a:gd name="T53" fmla="*/ 43 h 148"/>
                <a:gd name="T54" fmla="*/ 394 w 605"/>
                <a:gd name="T55" fmla="*/ 38 h 148"/>
                <a:gd name="T56" fmla="*/ 408 w 605"/>
                <a:gd name="T57" fmla="*/ 33 h 148"/>
                <a:gd name="T58" fmla="*/ 423 w 605"/>
                <a:gd name="T59" fmla="*/ 33 h 148"/>
                <a:gd name="T60" fmla="*/ 437 w 605"/>
                <a:gd name="T61" fmla="*/ 28 h 148"/>
                <a:gd name="T62" fmla="*/ 452 w 605"/>
                <a:gd name="T63" fmla="*/ 24 h 148"/>
                <a:gd name="T64" fmla="*/ 466 w 605"/>
                <a:gd name="T65" fmla="*/ 24 h 148"/>
                <a:gd name="T66" fmla="*/ 480 w 605"/>
                <a:gd name="T67" fmla="*/ 19 h 148"/>
                <a:gd name="T68" fmla="*/ 495 w 605"/>
                <a:gd name="T69" fmla="*/ 19 h 148"/>
                <a:gd name="T70" fmla="*/ 509 w 605"/>
                <a:gd name="T71" fmla="*/ 14 h 148"/>
                <a:gd name="T72" fmla="*/ 524 w 605"/>
                <a:gd name="T73" fmla="*/ 14 h 148"/>
                <a:gd name="T74" fmla="*/ 538 w 605"/>
                <a:gd name="T75" fmla="*/ 9 h 148"/>
                <a:gd name="T76" fmla="*/ 552 w 605"/>
                <a:gd name="T77" fmla="*/ 9 h 148"/>
                <a:gd name="T78" fmla="*/ 567 w 605"/>
                <a:gd name="T79" fmla="*/ 4 h 148"/>
                <a:gd name="T80" fmla="*/ 581 w 605"/>
                <a:gd name="T81" fmla="*/ 4 h 148"/>
                <a:gd name="T82" fmla="*/ 596 w 605"/>
                <a:gd name="T83" fmla="*/ 0 h 1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5"/>
                <a:gd name="T127" fmla="*/ 0 h 148"/>
                <a:gd name="T128" fmla="*/ 605 w 605"/>
                <a:gd name="T129" fmla="*/ 148 h 1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5" h="148">
                  <a:moveTo>
                    <a:pt x="5" y="148"/>
                  </a:moveTo>
                  <a:lnTo>
                    <a:pt x="0" y="148"/>
                  </a:lnTo>
                  <a:lnTo>
                    <a:pt x="5" y="148"/>
                  </a:lnTo>
                  <a:lnTo>
                    <a:pt x="10" y="144"/>
                  </a:lnTo>
                  <a:lnTo>
                    <a:pt x="15" y="144"/>
                  </a:lnTo>
                  <a:lnTo>
                    <a:pt x="20" y="144"/>
                  </a:lnTo>
                  <a:lnTo>
                    <a:pt x="24" y="139"/>
                  </a:lnTo>
                  <a:lnTo>
                    <a:pt x="29" y="139"/>
                  </a:lnTo>
                  <a:lnTo>
                    <a:pt x="34" y="139"/>
                  </a:lnTo>
                  <a:lnTo>
                    <a:pt x="39" y="134"/>
                  </a:lnTo>
                  <a:lnTo>
                    <a:pt x="44" y="134"/>
                  </a:lnTo>
                  <a:lnTo>
                    <a:pt x="48" y="129"/>
                  </a:lnTo>
                  <a:lnTo>
                    <a:pt x="53" y="129"/>
                  </a:lnTo>
                  <a:lnTo>
                    <a:pt x="58" y="129"/>
                  </a:lnTo>
                  <a:lnTo>
                    <a:pt x="63" y="124"/>
                  </a:lnTo>
                  <a:lnTo>
                    <a:pt x="68" y="124"/>
                  </a:lnTo>
                  <a:lnTo>
                    <a:pt x="72" y="124"/>
                  </a:lnTo>
                  <a:lnTo>
                    <a:pt x="77" y="120"/>
                  </a:lnTo>
                  <a:lnTo>
                    <a:pt x="82" y="120"/>
                  </a:lnTo>
                  <a:lnTo>
                    <a:pt x="87" y="120"/>
                  </a:lnTo>
                  <a:lnTo>
                    <a:pt x="92" y="115"/>
                  </a:lnTo>
                  <a:lnTo>
                    <a:pt x="96" y="115"/>
                  </a:lnTo>
                  <a:lnTo>
                    <a:pt x="101" y="115"/>
                  </a:lnTo>
                  <a:lnTo>
                    <a:pt x="106" y="110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0" y="105"/>
                  </a:lnTo>
                  <a:lnTo>
                    <a:pt x="125" y="105"/>
                  </a:lnTo>
                  <a:lnTo>
                    <a:pt x="130" y="105"/>
                  </a:lnTo>
                  <a:lnTo>
                    <a:pt x="135" y="100"/>
                  </a:lnTo>
                  <a:lnTo>
                    <a:pt x="140" y="100"/>
                  </a:lnTo>
                  <a:lnTo>
                    <a:pt x="144" y="100"/>
                  </a:lnTo>
                  <a:lnTo>
                    <a:pt x="149" y="100"/>
                  </a:lnTo>
                  <a:lnTo>
                    <a:pt x="154" y="96"/>
                  </a:lnTo>
                  <a:lnTo>
                    <a:pt x="159" y="96"/>
                  </a:lnTo>
                  <a:lnTo>
                    <a:pt x="164" y="96"/>
                  </a:lnTo>
                  <a:lnTo>
                    <a:pt x="168" y="91"/>
                  </a:lnTo>
                  <a:lnTo>
                    <a:pt x="173" y="91"/>
                  </a:lnTo>
                  <a:lnTo>
                    <a:pt x="178" y="91"/>
                  </a:lnTo>
                  <a:lnTo>
                    <a:pt x="183" y="91"/>
                  </a:lnTo>
                  <a:lnTo>
                    <a:pt x="188" y="86"/>
                  </a:lnTo>
                  <a:lnTo>
                    <a:pt x="192" y="86"/>
                  </a:lnTo>
                  <a:lnTo>
                    <a:pt x="197" y="86"/>
                  </a:lnTo>
                  <a:lnTo>
                    <a:pt x="202" y="81"/>
                  </a:lnTo>
                  <a:lnTo>
                    <a:pt x="207" y="81"/>
                  </a:lnTo>
                  <a:lnTo>
                    <a:pt x="212" y="81"/>
                  </a:lnTo>
                  <a:lnTo>
                    <a:pt x="216" y="81"/>
                  </a:lnTo>
                  <a:lnTo>
                    <a:pt x="221" y="76"/>
                  </a:lnTo>
                  <a:lnTo>
                    <a:pt x="226" y="76"/>
                  </a:lnTo>
                  <a:lnTo>
                    <a:pt x="231" y="76"/>
                  </a:lnTo>
                  <a:lnTo>
                    <a:pt x="236" y="76"/>
                  </a:lnTo>
                  <a:lnTo>
                    <a:pt x="240" y="72"/>
                  </a:lnTo>
                  <a:lnTo>
                    <a:pt x="245" y="72"/>
                  </a:lnTo>
                  <a:lnTo>
                    <a:pt x="250" y="72"/>
                  </a:lnTo>
                  <a:lnTo>
                    <a:pt x="255" y="72"/>
                  </a:lnTo>
                  <a:lnTo>
                    <a:pt x="260" y="67"/>
                  </a:lnTo>
                  <a:lnTo>
                    <a:pt x="264" y="67"/>
                  </a:lnTo>
                  <a:lnTo>
                    <a:pt x="269" y="67"/>
                  </a:lnTo>
                  <a:lnTo>
                    <a:pt x="274" y="62"/>
                  </a:lnTo>
                  <a:lnTo>
                    <a:pt x="279" y="62"/>
                  </a:lnTo>
                  <a:lnTo>
                    <a:pt x="284" y="62"/>
                  </a:lnTo>
                  <a:lnTo>
                    <a:pt x="288" y="62"/>
                  </a:lnTo>
                  <a:lnTo>
                    <a:pt x="293" y="62"/>
                  </a:lnTo>
                  <a:lnTo>
                    <a:pt x="298" y="57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2" y="57"/>
                  </a:lnTo>
                  <a:lnTo>
                    <a:pt x="317" y="52"/>
                  </a:lnTo>
                  <a:lnTo>
                    <a:pt x="322" y="52"/>
                  </a:lnTo>
                  <a:lnTo>
                    <a:pt x="327" y="52"/>
                  </a:lnTo>
                  <a:lnTo>
                    <a:pt x="332" y="52"/>
                  </a:lnTo>
                  <a:lnTo>
                    <a:pt x="336" y="48"/>
                  </a:lnTo>
                  <a:lnTo>
                    <a:pt x="341" y="48"/>
                  </a:lnTo>
                  <a:lnTo>
                    <a:pt x="346" y="48"/>
                  </a:lnTo>
                  <a:lnTo>
                    <a:pt x="351" y="48"/>
                  </a:lnTo>
                  <a:lnTo>
                    <a:pt x="356" y="48"/>
                  </a:lnTo>
                  <a:lnTo>
                    <a:pt x="360" y="43"/>
                  </a:lnTo>
                  <a:lnTo>
                    <a:pt x="365" y="43"/>
                  </a:lnTo>
                  <a:lnTo>
                    <a:pt x="370" y="43"/>
                  </a:lnTo>
                  <a:lnTo>
                    <a:pt x="375" y="43"/>
                  </a:lnTo>
                  <a:lnTo>
                    <a:pt x="380" y="43"/>
                  </a:lnTo>
                  <a:lnTo>
                    <a:pt x="384" y="38"/>
                  </a:lnTo>
                  <a:lnTo>
                    <a:pt x="389" y="38"/>
                  </a:lnTo>
                  <a:lnTo>
                    <a:pt x="394" y="38"/>
                  </a:lnTo>
                  <a:lnTo>
                    <a:pt x="399" y="38"/>
                  </a:lnTo>
                  <a:lnTo>
                    <a:pt x="404" y="33"/>
                  </a:lnTo>
                  <a:lnTo>
                    <a:pt x="408" y="33"/>
                  </a:lnTo>
                  <a:lnTo>
                    <a:pt x="413" y="33"/>
                  </a:lnTo>
                  <a:lnTo>
                    <a:pt x="418" y="33"/>
                  </a:lnTo>
                  <a:lnTo>
                    <a:pt x="423" y="33"/>
                  </a:lnTo>
                  <a:lnTo>
                    <a:pt x="428" y="28"/>
                  </a:lnTo>
                  <a:lnTo>
                    <a:pt x="432" y="28"/>
                  </a:lnTo>
                  <a:lnTo>
                    <a:pt x="437" y="28"/>
                  </a:lnTo>
                  <a:lnTo>
                    <a:pt x="442" y="28"/>
                  </a:lnTo>
                  <a:lnTo>
                    <a:pt x="447" y="28"/>
                  </a:lnTo>
                  <a:lnTo>
                    <a:pt x="452" y="24"/>
                  </a:lnTo>
                  <a:lnTo>
                    <a:pt x="456" y="24"/>
                  </a:lnTo>
                  <a:lnTo>
                    <a:pt x="461" y="24"/>
                  </a:lnTo>
                  <a:lnTo>
                    <a:pt x="466" y="24"/>
                  </a:lnTo>
                  <a:lnTo>
                    <a:pt x="471" y="24"/>
                  </a:lnTo>
                  <a:lnTo>
                    <a:pt x="476" y="24"/>
                  </a:lnTo>
                  <a:lnTo>
                    <a:pt x="480" y="19"/>
                  </a:lnTo>
                  <a:lnTo>
                    <a:pt x="485" y="19"/>
                  </a:lnTo>
                  <a:lnTo>
                    <a:pt x="490" y="19"/>
                  </a:lnTo>
                  <a:lnTo>
                    <a:pt x="495" y="19"/>
                  </a:lnTo>
                  <a:lnTo>
                    <a:pt x="500" y="19"/>
                  </a:lnTo>
                  <a:lnTo>
                    <a:pt x="504" y="14"/>
                  </a:lnTo>
                  <a:lnTo>
                    <a:pt x="509" y="14"/>
                  </a:lnTo>
                  <a:lnTo>
                    <a:pt x="514" y="14"/>
                  </a:lnTo>
                  <a:lnTo>
                    <a:pt x="519" y="14"/>
                  </a:lnTo>
                  <a:lnTo>
                    <a:pt x="524" y="14"/>
                  </a:lnTo>
                  <a:lnTo>
                    <a:pt x="528" y="14"/>
                  </a:lnTo>
                  <a:lnTo>
                    <a:pt x="533" y="9"/>
                  </a:lnTo>
                  <a:lnTo>
                    <a:pt x="538" y="9"/>
                  </a:lnTo>
                  <a:lnTo>
                    <a:pt x="543" y="9"/>
                  </a:lnTo>
                  <a:lnTo>
                    <a:pt x="548" y="9"/>
                  </a:lnTo>
                  <a:lnTo>
                    <a:pt x="552" y="9"/>
                  </a:lnTo>
                  <a:lnTo>
                    <a:pt x="557" y="9"/>
                  </a:lnTo>
                  <a:lnTo>
                    <a:pt x="562" y="4"/>
                  </a:lnTo>
                  <a:lnTo>
                    <a:pt x="567" y="4"/>
                  </a:lnTo>
                  <a:lnTo>
                    <a:pt x="572" y="4"/>
                  </a:lnTo>
                  <a:lnTo>
                    <a:pt x="576" y="4"/>
                  </a:lnTo>
                  <a:lnTo>
                    <a:pt x="581" y="4"/>
                  </a:lnTo>
                  <a:lnTo>
                    <a:pt x="586" y="4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05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Freeform 65"/>
            <p:cNvSpPr>
              <a:spLocks/>
            </p:cNvSpPr>
            <p:nvPr/>
          </p:nvSpPr>
          <p:spPr bwMode="auto">
            <a:xfrm>
              <a:off x="1099" y="3146"/>
              <a:ext cx="610" cy="72"/>
            </a:xfrm>
            <a:custGeom>
              <a:avLst/>
              <a:gdLst>
                <a:gd name="T0" fmla="*/ 10 w 610"/>
                <a:gd name="T1" fmla="*/ 72 h 72"/>
                <a:gd name="T2" fmla="*/ 24 w 610"/>
                <a:gd name="T3" fmla="*/ 67 h 72"/>
                <a:gd name="T4" fmla="*/ 39 w 610"/>
                <a:gd name="T5" fmla="*/ 67 h 72"/>
                <a:gd name="T6" fmla="*/ 53 w 610"/>
                <a:gd name="T7" fmla="*/ 62 h 72"/>
                <a:gd name="T8" fmla="*/ 67 w 610"/>
                <a:gd name="T9" fmla="*/ 62 h 72"/>
                <a:gd name="T10" fmla="*/ 82 w 610"/>
                <a:gd name="T11" fmla="*/ 57 h 72"/>
                <a:gd name="T12" fmla="*/ 96 w 610"/>
                <a:gd name="T13" fmla="*/ 57 h 72"/>
                <a:gd name="T14" fmla="*/ 111 w 610"/>
                <a:gd name="T15" fmla="*/ 57 h 72"/>
                <a:gd name="T16" fmla="*/ 125 w 610"/>
                <a:gd name="T17" fmla="*/ 52 h 72"/>
                <a:gd name="T18" fmla="*/ 139 w 610"/>
                <a:gd name="T19" fmla="*/ 52 h 72"/>
                <a:gd name="T20" fmla="*/ 154 w 610"/>
                <a:gd name="T21" fmla="*/ 48 h 72"/>
                <a:gd name="T22" fmla="*/ 168 w 610"/>
                <a:gd name="T23" fmla="*/ 48 h 72"/>
                <a:gd name="T24" fmla="*/ 183 w 610"/>
                <a:gd name="T25" fmla="*/ 48 h 72"/>
                <a:gd name="T26" fmla="*/ 197 w 610"/>
                <a:gd name="T27" fmla="*/ 43 h 72"/>
                <a:gd name="T28" fmla="*/ 211 w 610"/>
                <a:gd name="T29" fmla="*/ 43 h 72"/>
                <a:gd name="T30" fmla="*/ 226 w 610"/>
                <a:gd name="T31" fmla="*/ 38 h 72"/>
                <a:gd name="T32" fmla="*/ 240 w 610"/>
                <a:gd name="T33" fmla="*/ 38 h 72"/>
                <a:gd name="T34" fmla="*/ 255 w 610"/>
                <a:gd name="T35" fmla="*/ 38 h 72"/>
                <a:gd name="T36" fmla="*/ 269 w 610"/>
                <a:gd name="T37" fmla="*/ 33 h 72"/>
                <a:gd name="T38" fmla="*/ 283 w 610"/>
                <a:gd name="T39" fmla="*/ 33 h 72"/>
                <a:gd name="T40" fmla="*/ 298 w 610"/>
                <a:gd name="T41" fmla="*/ 33 h 72"/>
                <a:gd name="T42" fmla="*/ 312 w 610"/>
                <a:gd name="T43" fmla="*/ 28 h 72"/>
                <a:gd name="T44" fmla="*/ 327 w 610"/>
                <a:gd name="T45" fmla="*/ 28 h 72"/>
                <a:gd name="T46" fmla="*/ 341 w 610"/>
                <a:gd name="T47" fmla="*/ 28 h 72"/>
                <a:gd name="T48" fmla="*/ 355 w 610"/>
                <a:gd name="T49" fmla="*/ 24 h 72"/>
                <a:gd name="T50" fmla="*/ 370 w 610"/>
                <a:gd name="T51" fmla="*/ 24 h 72"/>
                <a:gd name="T52" fmla="*/ 384 w 610"/>
                <a:gd name="T53" fmla="*/ 24 h 72"/>
                <a:gd name="T54" fmla="*/ 399 w 610"/>
                <a:gd name="T55" fmla="*/ 19 h 72"/>
                <a:gd name="T56" fmla="*/ 413 w 610"/>
                <a:gd name="T57" fmla="*/ 19 h 72"/>
                <a:gd name="T58" fmla="*/ 427 w 610"/>
                <a:gd name="T59" fmla="*/ 19 h 72"/>
                <a:gd name="T60" fmla="*/ 442 w 610"/>
                <a:gd name="T61" fmla="*/ 19 h 72"/>
                <a:gd name="T62" fmla="*/ 456 w 610"/>
                <a:gd name="T63" fmla="*/ 14 h 72"/>
                <a:gd name="T64" fmla="*/ 470 w 610"/>
                <a:gd name="T65" fmla="*/ 14 h 72"/>
                <a:gd name="T66" fmla="*/ 485 w 610"/>
                <a:gd name="T67" fmla="*/ 14 h 72"/>
                <a:gd name="T68" fmla="*/ 499 w 610"/>
                <a:gd name="T69" fmla="*/ 9 h 72"/>
                <a:gd name="T70" fmla="*/ 514 w 610"/>
                <a:gd name="T71" fmla="*/ 9 h 72"/>
                <a:gd name="T72" fmla="*/ 528 w 610"/>
                <a:gd name="T73" fmla="*/ 9 h 72"/>
                <a:gd name="T74" fmla="*/ 542 w 610"/>
                <a:gd name="T75" fmla="*/ 9 h 72"/>
                <a:gd name="T76" fmla="*/ 557 w 610"/>
                <a:gd name="T77" fmla="*/ 4 h 72"/>
                <a:gd name="T78" fmla="*/ 571 w 610"/>
                <a:gd name="T79" fmla="*/ 4 h 72"/>
                <a:gd name="T80" fmla="*/ 586 w 610"/>
                <a:gd name="T81" fmla="*/ 4 h 72"/>
                <a:gd name="T82" fmla="*/ 600 w 610"/>
                <a:gd name="T83" fmla="*/ 4 h 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0"/>
                <a:gd name="T127" fmla="*/ 0 h 72"/>
                <a:gd name="T128" fmla="*/ 610 w 610"/>
                <a:gd name="T129" fmla="*/ 72 h 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0" h="72">
                  <a:moveTo>
                    <a:pt x="0" y="72"/>
                  </a:moveTo>
                  <a:lnTo>
                    <a:pt x="5" y="72"/>
                  </a:lnTo>
                  <a:lnTo>
                    <a:pt x="10" y="72"/>
                  </a:lnTo>
                  <a:lnTo>
                    <a:pt x="15" y="67"/>
                  </a:lnTo>
                  <a:lnTo>
                    <a:pt x="19" y="67"/>
                  </a:lnTo>
                  <a:lnTo>
                    <a:pt x="24" y="67"/>
                  </a:lnTo>
                  <a:lnTo>
                    <a:pt x="29" y="67"/>
                  </a:lnTo>
                  <a:lnTo>
                    <a:pt x="34" y="67"/>
                  </a:lnTo>
                  <a:lnTo>
                    <a:pt x="39" y="67"/>
                  </a:lnTo>
                  <a:lnTo>
                    <a:pt x="43" y="67"/>
                  </a:lnTo>
                  <a:lnTo>
                    <a:pt x="48" y="62"/>
                  </a:lnTo>
                  <a:lnTo>
                    <a:pt x="53" y="62"/>
                  </a:lnTo>
                  <a:lnTo>
                    <a:pt x="58" y="62"/>
                  </a:lnTo>
                  <a:lnTo>
                    <a:pt x="63" y="62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2" y="57"/>
                  </a:lnTo>
                  <a:lnTo>
                    <a:pt x="87" y="57"/>
                  </a:lnTo>
                  <a:lnTo>
                    <a:pt x="91" y="57"/>
                  </a:lnTo>
                  <a:lnTo>
                    <a:pt x="96" y="57"/>
                  </a:lnTo>
                  <a:lnTo>
                    <a:pt x="101" y="57"/>
                  </a:lnTo>
                  <a:lnTo>
                    <a:pt x="106" y="57"/>
                  </a:lnTo>
                  <a:lnTo>
                    <a:pt x="111" y="57"/>
                  </a:lnTo>
                  <a:lnTo>
                    <a:pt x="115" y="52"/>
                  </a:lnTo>
                  <a:lnTo>
                    <a:pt x="120" y="52"/>
                  </a:lnTo>
                  <a:lnTo>
                    <a:pt x="125" y="52"/>
                  </a:lnTo>
                  <a:lnTo>
                    <a:pt x="130" y="52"/>
                  </a:lnTo>
                  <a:lnTo>
                    <a:pt x="135" y="52"/>
                  </a:lnTo>
                  <a:lnTo>
                    <a:pt x="139" y="52"/>
                  </a:lnTo>
                  <a:lnTo>
                    <a:pt x="144" y="52"/>
                  </a:lnTo>
                  <a:lnTo>
                    <a:pt x="149" y="48"/>
                  </a:lnTo>
                  <a:lnTo>
                    <a:pt x="154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8" y="48"/>
                  </a:lnTo>
                  <a:lnTo>
                    <a:pt x="173" y="48"/>
                  </a:lnTo>
                  <a:lnTo>
                    <a:pt x="178" y="48"/>
                  </a:lnTo>
                  <a:lnTo>
                    <a:pt x="183" y="48"/>
                  </a:lnTo>
                  <a:lnTo>
                    <a:pt x="187" y="43"/>
                  </a:lnTo>
                  <a:lnTo>
                    <a:pt x="192" y="43"/>
                  </a:lnTo>
                  <a:lnTo>
                    <a:pt x="197" y="43"/>
                  </a:lnTo>
                  <a:lnTo>
                    <a:pt x="202" y="43"/>
                  </a:lnTo>
                  <a:lnTo>
                    <a:pt x="207" y="43"/>
                  </a:lnTo>
                  <a:lnTo>
                    <a:pt x="211" y="43"/>
                  </a:lnTo>
                  <a:lnTo>
                    <a:pt x="216" y="43"/>
                  </a:lnTo>
                  <a:lnTo>
                    <a:pt x="221" y="43"/>
                  </a:lnTo>
                  <a:lnTo>
                    <a:pt x="226" y="38"/>
                  </a:lnTo>
                  <a:lnTo>
                    <a:pt x="231" y="38"/>
                  </a:lnTo>
                  <a:lnTo>
                    <a:pt x="235" y="38"/>
                  </a:lnTo>
                  <a:lnTo>
                    <a:pt x="240" y="38"/>
                  </a:lnTo>
                  <a:lnTo>
                    <a:pt x="245" y="38"/>
                  </a:lnTo>
                  <a:lnTo>
                    <a:pt x="250" y="38"/>
                  </a:lnTo>
                  <a:lnTo>
                    <a:pt x="255" y="38"/>
                  </a:lnTo>
                  <a:lnTo>
                    <a:pt x="259" y="38"/>
                  </a:lnTo>
                  <a:lnTo>
                    <a:pt x="264" y="38"/>
                  </a:lnTo>
                  <a:lnTo>
                    <a:pt x="269" y="33"/>
                  </a:lnTo>
                  <a:lnTo>
                    <a:pt x="274" y="33"/>
                  </a:lnTo>
                  <a:lnTo>
                    <a:pt x="279" y="33"/>
                  </a:lnTo>
                  <a:lnTo>
                    <a:pt x="283" y="33"/>
                  </a:lnTo>
                  <a:lnTo>
                    <a:pt x="288" y="33"/>
                  </a:lnTo>
                  <a:lnTo>
                    <a:pt x="293" y="33"/>
                  </a:lnTo>
                  <a:lnTo>
                    <a:pt x="298" y="33"/>
                  </a:lnTo>
                  <a:lnTo>
                    <a:pt x="303" y="33"/>
                  </a:lnTo>
                  <a:lnTo>
                    <a:pt x="307" y="28"/>
                  </a:lnTo>
                  <a:lnTo>
                    <a:pt x="312" y="28"/>
                  </a:lnTo>
                  <a:lnTo>
                    <a:pt x="317" y="28"/>
                  </a:lnTo>
                  <a:lnTo>
                    <a:pt x="322" y="28"/>
                  </a:lnTo>
                  <a:lnTo>
                    <a:pt x="327" y="28"/>
                  </a:lnTo>
                  <a:lnTo>
                    <a:pt x="331" y="28"/>
                  </a:lnTo>
                  <a:lnTo>
                    <a:pt x="336" y="28"/>
                  </a:lnTo>
                  <a:lnTo>
                    <a:pt x="341" y="28"/>
                  </a:lnTo>
                  <a:lnTo>
                    <a:pt x="346" y="28"/>
                  </a:lnTo>
                  <a:lnTo>
                    <a:pt x="351" y="28"/>
                  </a:lnTo>
                  <a:lnTo>
                    <a:pt x="355" y="24"/>
                  </a:lnTo>
                  <a:lnTo>
                    <a:pt x="360" y="24"/>
                  </a:lnTo>
                  <a:lnTo>
                    <a:pt x="365" y="24"/>
                  </a:lnTo>
                  <a:lnTo>
                    <a:pt x="370" y="24"/>
                  </a:lnTo>
                  <a:lnTo>
                    <a:pt x="375" y="24"/>
                  </a:lnTo>
                  <a:lnTo>
                    <a:pt x="379" y="24"/>
                  </a:lnTo>
                  <a:lnTo>
                    <a:pt x="384" y="24"/>
                  </a:lnTo>
                  <a:lnTo>
                    <a:pt x="389" y="24"/>
                  </a:lnTo>
                  <a:lnTo>
                    <a:pt x="394" y="24"/>
                  </a:lnTo>
                  <a:lnTo>
                    <a:pt x="399" y="19"/>
                  </a:lnTo>
                  <a:lnTo>
                    <a:pt x="403" y="19"/>
                  </a:lnTo>
                  <a:lnTo>
                    <a:pt x="408" y="19"/>
                  </a:lnTo>
                  <a:lnTo>
                    <a:pt x="413" y="19"/>
                  </a:lnTo>
                  <a:lnTo>
                    <a:pt x="418" y="19"/>
                  </a:lnTo>
                  <a:lnTo>
                    <a:pt x="423" y="19"/>
                  </a:lnTo>
                  <a:lnTo>
                    <a:pt x="427" y="19"/>
                  </a:lnTo>
                  <a:lnTo>
                    <a:pt x="432" y="19"/>
                  </a:lnTo>
                  <a:lnTo>
                    <a:pt x="437" y="19"/>
                  </a:lnTo>
                  <a:lnTo>
                    <a:pt x="442" y="19"/>
                  </a:lnTo>
                  <a:lnTo>
                    <a:pt x="446" y="14"/>
                  </a:lnTo>
                  <a:lnTo>
                    <a:pt x="451" y="14"/>
                  </a:lnTo>
                  <a:lnTo>
                    <a:pt x="456" y="14"/>
                  </a:lnTo>
                  <a:lnTo>
                    <a:pt x="461" y="14"/>
                  </a:lnTo>
                  <a:lnTo>
                    <a:pt x="466" y="14"/>
                  </a:lnTo>
                  <a:lnTo>
                    <a:pt x="470" y="14"/>
                  </a:lnTo>
                  <a:lnTo>
                    <a:pt x="475" y="14"/>
                  </a:lnTo>
                  <a:lnTo>
                    <a:pt x="480" y="14"/>
                  </a:lnTo>
                  <a:lnTo>
                    <a:pt x="485" y="14"/>
                  </a:lnTo>
                  <a:lnTo>
                    <a:pt x="490" y="14"/>
                  </a:lnTo>
                  <a:lnTo>
                    <a:pt x="494" y="14"/>
                  </a:lnTo>
                  <a:lnTo>
                    <a:pt x="499" y="9"/>
                  </a:lnTo>
                  <a:lnTo>
                    <a:pt x="504" y="9"/>
                  </a:lnTo>
                  <a:lnTo>
                    <a:pt x="509" y="9"/>
                  </a:lnTo>
                  <a:lnTo>
                    <a:pt x="514" y="9"/>
                  </a:lnTo>
                  <a:lnTo>
                    <a:pt x="518" y="9"/>
                  </a:lnTo>
                  <a:lnTo>
                    <a:pt x="523" y="9"/>
                  </a:lnTo>
                  <a:lnTo>
                    <a:pt x="528" y="9"/>
                  </a:lnTo>
                  <a:lnTo>
                    <a:pt x="533" y="9"/>
                  </a:lnTo>
                  <a:lnTo>
                    <a:pt x="538" y="9"/>
                  </a:lnTo>
                  <a:lnTo>
                    <a:pt x="542" y="9"/>
                  </a:lnTo>
                  <a:lnTo>
                    <a:pt x="547" y="9"/>
                  </a:lnTo>
                  <a:lnTo>
                    <a:pt x="552" y="4"/>
                  </a:lnTo>
                  <a:lnTo>
                    <a:pt x="557" y="4"/>
                  </a:lnTo>
                  <a:lnTo>
                    <a:pt x="562" y="4"/>
                  </a:lnTo>
                  <a:lnTo>
                    <a:pt x="566" y="4"/>
                  </a:lnTo>
                  <a:lnTo>
                    <a:pt x="571" y="4"/>
                  </a:lnTo>
                  <a:lnTo>
                    <a:pt x="576" y="4"/>
                  </a:lnTo>
                  <a:lnTo>
                    <a:pt x="581" y="4"/>
                  </a:lnTo>
                  <a:lnTo>
                    <a:pt x="586" y="4"/>
                  </a:lnTo>
                  <a:lnTo>
                    <a:pt x="590" y="4"/>
                  </a:lnTo>
                  <a:lnTo>
                    <a:pt x="595" y="4"/>
                  </a:lnTo>
                  <a:lnTo>
                    <a:pt x="600" y="4"/>
                  </a:lnTo>
                  <a:lnTo>
                    <a:pt x="605" y="0"/>
                  </a:lnTo>
                  <a:lnTo>
                    <a:pt x="610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Freeform 66"/>
            <p:cNvSpPr>
              <a:spLocks/>
            </p:cNvSpPr>
            <p:nvPr/>
          </p:nvSpPr>
          <p:spPr bwMode="auto">
            <a:xfrm>
              <a:off x="1709" y="3107"/>
              <a:ext cx="609" cy="39"/>
            </a:xfrm>
            <a:custGeom>
              <a:avLst/>
              <a:gdLst>
                <a:gd name="T0" fmla="*/ 9 w 609"/>
                <a:gd name="T1" fmla="*/ 39 h 39"/>
                <a:gd name="T2" fmla="*/ 24 w 609"/>
                <a:gd name="T3" fmla="*/ 39 h 39"/>
                <a:gd name="T4" fmla="*/ 38 w 609"/>
                <a:gd name="T5" fmla="*/ 39 h 39"/>
                <a:gd name="T6" fmla="*/ 52 w 609"/>
                <a:gd name="T7" fmla="*/ 34 h 39"/>
                <a:gd name="T8" fmla="*/ 67 w 609"/>
                <a:gd name="T9" fmla="*/ 34 h 39"/>
                <a:gd name="T10" fmla="*/ 81 w 609"/>
                <a:gd name="T11" fmla="*/ 34 h 39"/>
                <a:gd name="T12" fmla="*/ 96 w 609"/>
                <a:gd name="T13" fmla="*/ 34 h 39"/>
                <a:gd name="T14" fmla="*/ 110 w 609"/>
                <a:gd name="T15" fmla="*/ 34 h 39"/>
                <a:gd name="T16" fmla="*/ 124 w 609"/>
                <a:gd name="T17" fmla="*/ 29 h 39"/>
                <a:gd name="T18" fmla="*/ 139 w 609"/>
                <a:gd name="T19" fmla="*/ 29 h 39"/>
                <a:gd name="T20" fmla="*/ 153 w 609"/>
                <a:gd name="T21" fmla="*/ 29 h 39"/>
                <a:gd name="T22" fmla="*/ 168 w 609"/>
                <a:gd name="T23" fmla="*/ 29 h 39"/>
                <a:gd name="T24" fmla="*/ 182 w 609"/>
                <a:gd name="T25" fmla="*/ 24 h 39"/>
                <a:gd name="T26" fmla="*/ 196 w 609"/>
                <a:gd name="T27" fmla="*/ 24 h 39"/>
                <a:gd name="T28" fmla="*/ 211 w 609"/>
                <a:gd name="T29" fmla="*/ 24 h 39"/>
                <a:gd name="T30" fmla="*/ 225 w 609"/>
                <a:gd name="T31" fmla="*/ 24 h 39"/>
                <a:gd name="T32" fmla="*/ 240 w 609"/>
                <a:gd name="T33" fmla="*/ 24 h 39"/>
                <a:gd name="T34" fmla="*/ 254 w 609"/>
                <a:gd name="T35" fmla="*/ 19 h 39"/>
                <a:gd name="T36" fmla="*/ 268 w 609"/>
                <a:gd name="T37" fmla="*/ 19 h 39"/>
                <a:gd name="T38" fmla="*/ 283 w 609"/>
                <a:gd name="T39" fmla="*/ 19 h 39"/>
                <a:gd name="T40" fmla="*/ 297 w 609"/>
                <a:gd name="T41" fmla="*/ 19 h 39"/>
                <a:gd name="T42" fmla="*/ 312 w 609"/>
                <a:gd name="T43" fmla="*/ 19 h 39"/>
                <a:gd name="T44" fmla="*/ 326 w 609"/>
                <a:gd name="T45" fmla="*/ 15 h 39"/>
                <a:gd name="T46" fmla="*/ 340 w 609"/>
                <a:gd name="T47" fmla="*/ 15 h 39"/>
                <a:gd name="T48" fmla="*/ 355 w 609"/>
                <a:gd name="T49" fmla="*/ 15 h 39"/>
                <a:gd name="T50" fmla="*/ 369 w 609"/>
                <a:gd name="T51" fmla="*/ 15 h 39"/>
                <a:gd name="T52" fmla="*/ 384 w 609"/>
                <a:gd name="T53" fmla="*/ 15 h 39"/>
                <a:gd name="T54" fmla="*/ 398 w 609"/>
                <a:gd name="T55" fmla="*/ 15 h 39"/>
                <a:gd name="T56" fmla="*/ 412 w 609"/>
                <a:gd name="T57" fmla="*/ 10 h 39"/>
                <a:gd name="T58" fmla="*/ 427 w 609"/>
                <a:gd name="T59" fmla="*/ 10 h 39"/>
                <a:gd name="T60" fmla="*/ 441 w 609"/>
                <a:gd name="T61" fmla="*/ 10 h 39"/>
                <a:gd name="T62" fmla="*/ 456 w 609"/>
                <a:gd name="T63" fmla="*/ 10 h 39"/>
                <a:gd name="T64" fmla="*/ 470 w 609"/>
                <a:gd name="T65" fmla="*/ 10 h 39"/>
                <a:gd name="T66" fmla="*/ 484 w 609"/>
                <a:gd name="T67" fmla="*/ 5 h 39"/>
                <a:gd name="T68" fmla="*/ 499 w 609"/>
                <a:gd name="T69" fmla="*/ 5 h 39"/>
                <a:gd name="T70" fmla="*/ 513 w 609"/>
                <a:gd name="T71" fmla="*/ 5 h 39"/>
                <a:gd name="T72" fmla="*/ 528 w 609"/>
                <a:gd name="T73" fmla="*/ 5 h 39"/>
                <a:gd name="T74" fmla="*/ 542 w 609"/>
                <a:gd name="T75" fmla="*/ 5 h 39"/>
                <a:gd name="T76" fmla="*/ 556 w 609"/>
                <a:gd name="T77" fmla="*/ 5 h 39"/>
                <a:gd name="T78" fmla="*/ 571 w 609"/>
                <a:gd name="T79" fmla="*/ 0 h 39"/>
                <a:gd name="T80" fmla="*/ 585 w 609"/>
                <a:gd name="T81" fmla="*/ 0 h 39"/>
                <a:gd name="T82" fmla="*/ 600 w 609"/>
                <a:gd name="T83" fmla="*/ 0 h 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39"/>
                <a:gd name="T128" fmla="*/ 609 w 609"/>
                <a:gd name="T129" fmla="*/ 39 h 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39">
                  <a:moveTo>
                    <a:pt x="0" y="39"/>
                  </a:moveTo>
                  <a:lnTo>
                    <a:pt x="4" y="39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9" y="39"/>
                  </a:lnTo>
                  <a:lnTo>
                    <a:pt x="24" y="39"/>
                  </a:lnTo>
                  <a:lnTo>
                    <a:pt x="28" y="39"/>
                  </a:lnTo>
                  <a:lnTo>
                    <a:pt x="33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48" y="39"/>
                  </a:lnTo>
                  <a:lnTo>
                    <a:pt x="52" y="34"/>
                  </a:lnTo>
                  <a:lnTo>
                    <a:pt x="57" y="34"/>
                  </a:lnTo>
                  <a:lnTo>
                    <a:pt x="62" y="34"/>
                  </a:lnTo>
                  <a:lnTo>
                    <a:pt x="67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1" y="34"/>
                  </a:lnTo>
                  <a:lnTo>
                    <a:pt x="96" y="34"/>
                  </a:lnTo>
                  <a:lnTo>
                    <a:pt x="100" y="34"/>
                  </a:lnTo>
                  <a:lnTo>
                    <a:pt x="105" y="34"/>
                  </a:lnTo>
                  <a:lnTo>
                    <a:pt x="110" y="34"/>
                  </a:lnTo>
                  <a:lnTo>
                    <a:pt x="115" y="29"/>
                  </a:lnTo>
                  <a:lnTo>
                    <a:pt x="120" y="29"/>
                  </a:lnTo>
                  <a:lnTo>
                    <a:pt x="124" y="29"/>
                  </a:lnTo>
                  <a:lnTo>
                    <a:pt x="129" y="29"/>
                  </a:lnTo>
                  <a:lnTo>
                    <a:pt x="134" y="29"/>
                  </a:lnTo>
                  <a:lnTo>
                    <a:pt x="139" y="29"/>
                  </a:lnTo>
                  <a:lnTo>
                    <a:pt x="144" y="29"/>
                  </a:lnTo>
                  <a:lnTo>
                    <a:pt x="148" y="29"/>
                  </a:lnTo>
                  <a:lnTo>
                    <a:pt x="153" y="29"/>
                  </a:lnTo>
                  <a:lnTo>
                    <a:pt x="158" y="29"/>
                  </a:lnTo>
                  <a:lnTo>
                    <a:pt x="163" y="29"/>
                  </a:lnTo>
                  <a:lnTo>
                    <a:pt x="168" y="29"/>
                  </a:lnTo>
                  <a:lnTo>
                    <a:pt x="172" y="29"/>
                  </a:lnTo>
                  <a:lnTo>
                    <a:pt x="177" y="29"/>
                  </a:lnTo>
                  <a:lnTo>
                    <a:pt x="182" y="24"/>
                  </a:lnTo>
                  <a:lnTo>
                    <a:pt x="187" y="24"/>
                  </a:lnTo>
                  <a:lnTo>
                    <a:pt x="192" y="24"/>
                  </a:lnTo>
                  <a:lnTo>
                    <a:pt x="196" y="24"/>
                  </a:lnTo>
                  <a:lnTo>
                    <a:pt x="201" y="24"/>
                  </a:lnTo>
                  <a:lnTo>
                    <a:pt x="206" y="24"/>
                  </a:lnTo>
                  <a:lnTo>
                    <a:pt x="211" y="24"/>
                  </a:lnTo>
                  <a:lnTo>
                    <a:pt x="216" y="24"/>
                  </a:lnTo>
                  <a:lnTo>
                    <a:pt x="220" y="24"/>
                  </a:lnTo>
                  <a:lnTo>
                    <a:pt x="225" y="24"/>
                  </a:lnTo>
                  <a:lnTo>
                    <a:pt x="230" y="24"/>
                  </a:lnTo>
                  <a:lnTo>
                    <a:pt x="235" y="24"/>
                  </a:lnTo>
                  <a:lnTo>
                    <a:pt x="240" y="24"/>
                  </a:lnTo>
                  <a:lnTo>
                    <a:pt x="244" y="24"/>
                  </a:lnTo>
                  <a:lnTo>
                    <a:pt x="249" y="19"/>
                  </a:lnTo>
                  <a:lnTo>
                    <a:pt x="254" y="19"/>
                  </a:lnTo>
                  <a:lnTo>
                    <a:pt x="259" y="19"/>
                  </a:lnTo>
                  <a:lnTo>
                    <a:pt x="264" y="19"/>
                  </a:lnTo>
                  <a:lnTo>
                    <a:pt x="268" y="19"/>
                  </a:lnTo>
                  <a:lnTo>
                    <a:pt x="273" y="19"/>
                  </a:lnTo>
                  <a:lnTo>
                    <a:pt x="278" y="19"/>
                  </a:lnTo>
                  <a:lnTo>
                    <a:pt x="283" y="19"/>
                  </a:lnTo>
                  <a:lnTo>
                    <a:pt x="288" y="19"/>
                  </a:lnTo>
                  <a:lnTo>
                    <a:pt x="292" y="19"/>
                  </a:lnTo>
                  <a:lnTo>
                    <a:pt x="297" y="19"/>
                  </a:lnTo>
                  <a:lnTo>
                    <a:pt x="302" y="19"/>
                  </a:lnTo>
                  <a:lnTo>
                    <a:pt x="307" y="19"/>
                  </a:lnTo>
                  <a:lnTo>
                    <a:pt x="312" y="19"/>
                  </a:lnTo>
                  <a:lnTo>
                    <a:pt x="316" y="19"/>
                  </a:lnTo>
                  <a:lnTo>
                    <a:pt x="321" y="15"/>
                  </a:lnTo>
                  <a:lnTo>
                    <a:pt x="326" y="15"/>
                  </a:lnTo>
                  <a:lnTo>
                    <a:pt x="331" y="15"/>
                  </a:lnTo>
                  <a:lnTo>
                    <a:pt x="336" y="15"/>
                  </a:lnTo>
                  <a:lnTo>
                    <a:pt x="340" y="15"/>
                  </a:lnTo>
                  <a:lnTo>
                    <a:pt x="345" y="15"/>
                  </a:lnTo>
                  <a:lnTo>
                    <a:pt x="350" y="15"/>
                  </a:lnTo>
                  <a:lnTo>
                    <a:pt x="355" y="15"/>
                  </a:lnTo>
                  <a:lnTo>
                    <a:pt x="360" y="15"/>
                  </a:lnTo>
                  <a:lnTo>
                    <a:pt x="364" y="15"/>
                  </a:lnTo>
                  <a:lnTo>
                    <a:pt x="369" y="15"/>
                  </a:lnTo>
                  <a:lnTo>
                    <a:pt x="374" y="15"/>
                  </a:lnTo>
                  <a:lnTo>
                    <a:pt x="379" y="15"/>
                  </a:lnTo>
                  <a:lnTo>
                    <a:pt x="384" y="15"/>
                  </a:lnTo>
                  <a:lnTo>
                    <a:pt x="388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3" y="10"/>
                  </a:lnTo>
                  <a:lnTo>
                    <a:pt x="408" y="10"/>
                  </a:lnTo>
                  <a:lnTo>
                    <a:pt x="412" y="10"/>
                  </a:lnTo>
                  <a:lnTo>
                    <a:pt x="417" y="10"/>
                  </a:lnTo>
                  <a:lnTo>
                    <a:pt x="422" y="10"/>
                  </a:lnTo>
                  <a:lnTo>
                    <a:pt x="427" y="10"/>
                  </a:lnTo>
                  <a:lnTo>
                    <a:pt x="432" y="10"/>
                  </a:lnTo>
                  <a:lnTo>
                    <a:pt x="436" y="10"/>
                  </a:lnTo>
                  <a:lnTo>
                    <a:pt x="441" y="10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0" y="10"/>
                  </a:lnTo>
                  <a:lnTo>
                    <a:pt x="465" y="10"/>
                  </a:lnTo>
                  <a:lnTo>
                    <a:pt x="470" y="10"/>
                  </a:lnTo>
                  <a:lnTo>
                    <a:pt x="475" y="10"/>
                  </a:lnTo>
                  <a:lnTo>
                    <a:pt x="480" y="5"/>
                  </a:lnTo>
                  <a:lnTo>
                    <a:pt x="484" y="5"/>
                  </a:lnTo>
                  <a:lnTo>
                    <a:pt x="489" y="5"/>
                  </a:lnTo>
                  <a:lnTo>
                    <a:pt x="494" y="5"/>
                  </a:lnTo>
                  <a:lnTo>
                    <a:pt x="499" y="5"/>
                  </a:lnTo>
                  <a:lnTo>
                    <a:pt x="504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2" y="5"/>
                  </a:lnTo>
                  <a:lnTo>
                    <a:pt x="537" y="5"/>
                  </a:lnTo>
                  <a:lnTo>
                    <a:pt x="542" y="5"/>
                  </a:lnTo>
                  <a:lnTo>
                    <a:pt x="547" y="5"/>
                  </a:lnTo>
                  <a:lnTo>
                    <a:pt x="552" y="5"/>
                  </a:lnTo>
                  <a:lnTo>
                    <a:pt x="556" y="5"/>
                  </a:lnTo>
                  <a:lnTo>
                    <a:pt x="561" y="5"/>
                  </a:lnTo>
                  <a:lnTo>
                    <a:pt x="566" y="5"/>
                  </a:lnTo>
                  <a:lnTo>
                    <a:pt x="571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5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4" y="0"/>
                  </a:lnTo>
                  <a:lnTo>
                    <a:pt x="609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Freeform 67"/>
            <p:cNvSpPr>
              <a:spLocks/>
            </p:cNvSpPr>
            <p:nvPr/>
          </p:nvSpPr>
          <p:spPr bwMode="auto">
            <a:xfrm>
              <a:off x="2318" y="3098"/>
              <a:ext cx="259" cy="9"/>
            </a:xfrm>
            <a:custGeom>
              <a:avLst/>
              <a:gdLst>
                <a:gd name="T0" fmla="*/ 0 w 259"/>
                <a:gd name="T1" fmla="*/ 9 h 9"/>
                <a:gd name="T2" fmla="*/ 5 w 259"/>
                <a:gd name="T3" fmla="*/ 9 h 9"/>
                <a:gd name="T4" fmla="*/ 10 w 259"/>
                <a:gd name="T5" fmla="*/ 9 h 9"/>
                <a:gd name="T6" fmla="*/ 15 w 259"/>
                <a:gd name="T7" fmla="*/ 9 h 9"/>
                <a:gd name="T8" fmla="*/ 19 w 259"/>
                <a:gd name="T9" fmla="*/ 9 h 9"/>
                <a:gd name="T10" fmla="*/ 24 w 259"/>
                <a:gd name="T11" fmla="*/ 9 h 9"/>
                <a:gd name="T12" fmla="*/ 29 w 259"/>
                <a:gd name="T13" fmla="*/ 9 h 9"/>
                <a:gd name="T14" fmla="*/ 34 w 259"/>
                <a:gd name="T15" fmla="*/ 9 h 9"/>
                <a:gd name="T16" fmla="*/ 39 w 259"/>
                <a:gd name="T17" fmla="*/ 9 h 9"/>
                <a:gd name="T18" fmla="*/ 43 w 259"/>
                <a:gd name="T19" fmla="*/ 9 h 9"/>
                <a:gd name="T20" fmla="*/ 48 w 259"/>
                <a:gd name="T21" fmla="*/ 9 h 9"/>
                <a:gd name="T22" fmla="*/ 53 w 259"/>
                <a:gd name="T23" fmla="*/ 4 h 9"/>
                <a:gd name="T24" fmla="*/ 58 w 259"/>
                <a:gd name="T25" fmla="*/ 4 h 9"/>
                <a:gd name="T26" fmla="*/ 63 w 259"/>
                <a:gd name="T27" fmla="*/ 4 h 9"/>
                <a:gd name="T28" fmla="*/ 67 w 259"/>
                <a:gd name="T29" fmla="*/ 4 h 9"/>
                <a:gd name="T30" fmla="*/ 72 w 259"/>
                <a:gd name="T31" fmla="*/ 4 h 9"/>
                <a:gd name="T32" fmla="*/ 77 w 259"/>
                <a:gd name="T33" fmla="*/ 4 h 9"/>
                <a:gd name="T34" fmla="*/ 82 w 259"/>
                <a:gd name="T35" fmla="*/ 4 h 9"/>
                <a:gd name="T36" fmla="*/ 87 w 259"/>
                <a:gd name="T37" fmla="*/ 4 h 9"/>
                <a:gd name="T38" fmla="*/ 91 w 259"/>
                <a:gd name="T39" fmla="*/ 4 h 9"/>
                <a:gd name="T40" fmla="*/ 96 w 259"/>
                <a:gd name="T41" fmla="*/ 4 h 9"/>
                <a:gd name="T42" fmla="*/ 101 w 259"/>
                <a:gd name="T43" fmla="*/ 4 h 9"/>
                <a:gd name="T44" fmla="*/ 106 w 259"/>
                <a:gd name="T45" fmla="*/ 4 h 9"/>
                <a:gd name="T46" fmla="*/ 111 w 259"/>
                <a:gd name="T47" fmla="*/ 4 h 9"/>
                <a:gd name="T48" fmla="*/ 115 w 259"/>
                <a:gd name="T49" fmla="*/ 4 h 9"/>
                <a:gd name="T50" fmla="*/ 120 w 259"/>
                <a:gd name="T51" fmla="*/ 4 h 9"/>
                <a:gd name="T52" fmla="*/ 125 w 259"/>
                <a:gd name="T53" fmla="*/ 4 h 9"/>
                <a:gd name="T54" fmla="*/ 130 w 259"/>
                <a:gd name="T55" fmla="*/ 4 h 9"/>
                <a:gd name="T56" fmla="*/ 135 w 259"/>
                <a:gd name="T57" fmla="*/ 4 h 9"/>
                <a:gd name="T58" fmla="*/ 139 w 259"/>
                <a:gd name="T59" fmla="*/ 4 h 9"/>
                <a:gd name="T60" fmla="*/ 144 w 259"/>
                <a:gd name="T61" fmla="*/ 4 h 9"/>
                <a:gd name="T62" fmla="*/ 149 w 259"/>
                <a:gd name="T63" fmla="*/ 4 h 9"/>
                <a:gd name="T64" fmla="*/ 154 w 259"/>
                <a:gd name="T65" fmla="*/ 0 h 9"/>
                <a:gd name="T66" fmla="*/ 159 w 259"/>
                <a:gd name="T67" fmla="*/ 0 h 9"/>
                <a:gd name="T68" fmla="*/ 163 w 259"/>
                <a:gd name="T69" fmla="*/ 0 h 9"/>
                <a:gd name="T70" fmla="*/ 168 w 259"/>
                <a:gd name="T71" fmla="*/ 0 h 9"/>
                <a:gd name="T72" fmla="*/ 173 w 259"/>
                <a:gd name="T73" fmla="*/ 0 h 9"/>
                <a:gd name="T74" fmla="*/ 178 w 259"/>
                <a:gd name="T75" fmla="*/ 0 h 9"/>
                <a:gd name="T76" fmla="*/ 183 w 259"/>
                <a:gd name="T77" fmla="*/ 0 h 9"/>
                <a:gd name="T78" fmla="*/ 187 w 259"/>
                <a:gd name="T79" fmla="*/ 0 h 9"/>
                <a:gd name="T80" fmla="*/ 192 w 259"/>
                <a:gd name="T81" fmla="*/ 0 h 9"/>
                <a:gd name="T82" fmla="*/ 197 w 259"/>
                <a:gd name="T83" fmla="*/ 0 h 9"/>
                <a:gd name="T84" fmla="*/ 202 w 259"/>
                <a:gd name="T85" fmla="*/ 0 h 9"/>
                <a:gd name="T86" fmla="*/ 207 w 259"/>
                <a:gd name="T87" fmla="*/ 0 h 9"/>
                <a:gd name="T88" fmla="*/ 211 w 259"/>
                <a:gd name="T89" fmla="*/ 0 h 9"/>
                <a:gd name="T90" fmla="*/ 216 w 259"/>
                <a:gd name="T91" fmla="*/ 0 h 9"/>
                <a:gd name="T92" fmla="*/ 221 w 259"/>
                <a:gd name="T93" fmla="*/ 0 h 9"/>
                <a:gd name="T94" fmla="*/ 226 w 259"/>
                <a:gd name="T95" fmla="*/ 0 h 9"/>
                <a:gd name="T96" fmla="*/ 231 w 259"/>
                <a:gd name="T97" fmla="*/ 0 h 9"/>
                <a:gd name="T98" fmla="*/ 235 w 259"/>
                <a:gd name="T99" fmla="*/ 0 h 9"/>
                <a:gd name="T100" fmla="*/ 240 w 259"/>
                <a:gd name="T101" fmla="*/ 0 h 9"/>
                <a:gd name="T102" fmla="*/ 245 w 259"/>
                <a:gd name="T103" fmla="*/ 0 h 9"/>
                <a:gd name="T104" fmla="*/ 250 w 259"/>
                <a:gd name="T105" fmla="*/ 0 h 9"/>
                <a:gd name="T106" fmla="*/ 255 w 259"/>
                <a:gd name="T107" fmla="*/ 0 h 9"/>
                <a:gd name="T108" fmla="*/ 259 w 259"/>
                <a:gd name="T109" fmla="*/ 0 h 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9"/>
                <a:gd name="T166" fmla="*/ 0 h 9"/>
                <a:gd name="T167" fmla="*/ 259 w 259"/>
                <a:gd name="T168" fmla="*/ 9 h 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9" h="9">
                  <a:moveTo>
                    <a:pt x="0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53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2" y="4"/>
                  </a:lnTo>
                  <a:lnTo>
                    <a:pt x="77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6" y="4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0" y="4"/>
                  </a:lnTo>
                  <a:lnTo>
                    <a:pt x="125" y="4"/>
                  </a:lnTo>
                  <a:lnTo>
                    <a:pt x="130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4" y="4"/>
                  </a:lnTo>
                  <a:lnTo>
                    <a:pt x="149" y="4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5" y="0"/>
                  </a:lnTo>
                  <a:lnTo>
                    <a:pt x="259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Rectangle 68"/>
            <p:cNvSpPr>
              <a:spLocks noChangeArrowheads="1"/>
            </p:cNvSpPr>
            <p:nvPr/>
          </p:nvSpPr>
          <p:spPr bwMode="auto">
            <a:xfrm>
              <a:off x="1392" y="1632"/>
              <a:ext cx="41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a1 = 0.500000</a:t>
              </a:r>
              <a:endParaRPr lang="en-US"/>
            </a:p>
          </p:txBody>
        </p:sp>
      </p:grpSp>
      <p:grpSp>
        <p:nvGrpSpPr>
          <p:cNvPr id="3" name="Group 71"/>
          <p:cNvGrpSpPr>
            <a:grpSpLocks noChangeAspect="1"/>
          </p:cNvGrpSpPr>
          <p:nvPr/>
        </p:nvGrpSpPr>
        <p:grpSpPr bwMode="auto">
          <a:xfrm>
            <a:off x="4419600" y="2501900"/>
            <a:ext cx="4267200" cy="3200400"/>
            <a:chOff x="2784" y="1576"/>
            <a:chExt cx="2688" cy="2016"/>
          </a:xfrm>
        </p:grpSpPr>
        <p:sp>
          <p:nvSpPr>
            <p:cNvPr id="33803" name="AutoShape 70"/>
            <p:cNvSpPr>
              <a:spLocks noChangeAspect="1" noChangeArrowheads="1" noTextEdit="1"/>
            </p:cNvSpPr>
            <p:nvPr/>
          </p:nvSpPr>
          <p:spPr bwMode="auto">
            <a:xfrm>
              <a:off x="2784" y="1576"/>
              <a:ext cx="268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Rectangle 72"/>
            <p:cNvSpPr>
              <a:spLocks noChangeArrowheads="1"/>
            </p:cNvSpPr>
            <p:nvPr/>
          </p:nvSpPr>
          <p:spPr bwMode="auto">
            <a:xfrm>
              <a:off x="3134" y="1730"/>
              <a:ext cx="2083" cy="16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Rectangle 73"/>
            <p:cNvSpPr>
              <a:spLocks noChangeArrowheads="1"/>
            </p:cNvSpPr>
            <p:nvPr/>
          </p:nvSpPr>
          <p:spPr bwMode="auto">
            <a:xfrm>
              <a:off x="3134" y="1730"/>
              <a:ext cx="2083" cy="164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74"/>
            <p:cNvSpPr>
              <a:spLocks noChangeShapeType="1"/>
            </p:cNvSpPr>
            <p:nvPr/>
          </p:nvSpPr>
          <p:spPr bwMode="auto">
            <a:xfrm>
              <a:off x="3134" y="3371"/>
              <a:ext cx="2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75"/>
            <p:cNvSpPr>
              <a:spLocks noChangeShapeType="1"/>
            </p:cNvSpPr>
            <p:nvPr/>
          </p:nvSpPr>
          <p:spPr bwMode="auto">
            <a:xfrm flipV="1">
              <a:off x="3134" y="1730"/>
              <a:ext cx="1" cy="16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76"/>
            <p:cNvSpPr>
              <a:spLocks noChangeShapeType="1"/>
            </p:cNvSpPr>
            <p:nvPr/>
          </p:nvSpPr>
          <p:spPr bwMode="auto">
            <a:xfrm flipV="1">
              <a:off x="3134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Rectangle 77"/>
            <p:cNvSpPr>
              <a:spLocks noChangeArrowheads="1"/>
            </p:cNvSpPr>
            <p:nvPr/>
          </p:nvSpPr>
          <p:spPr bwMode="auto">
            <a:xfrm>
              <a:off x="3120" y="3386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3810" name="Line 78"/>
            <p:cNvSpPr>
              <a:spLocks noChangeShapeType="1"/>
            </p:cNvSpPr>
            <p:nvPr/>
          </p:nvSpPr>
          <p:spPr bwMode="auto">
            <a:xfrm flipV="1">
              <a:off x="3341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Rectangle 79"/>
            <p:cNvSpPr>
              <a:spLocks noChangeArrowheads="1"/>
            </p:cNvSpPr>
            <p:nvPr/>
          </p:nvSpPr>
          <p:spPr bwMode="auto">
            <a:xfrm>
              <a:off x="3298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en-US"/>
            </a:p>
          </p:txBody>
        </p:sp>
        <p:sp>
          <p:nvSpPr>
            <p:cNvPr id="33812" name="Line 80"/>
            <p:cNvSpPr>
              <a:spLocks noChangeShapeType="1"/>
            </p:cNvSpPr>
            <p:nvPr/>
          </p:nvSpPr>
          <p:spPr bwMode="auto">
            <a:xfrm flipV="1">
              <a:off x="3547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Rectangle 81"/>
            <p:cNvSpPr>
              <a:spLocks noChangeArrowheads="1"/>
            </p:cNvSpPr>
            <p:nvPr/>
          </p:nvSpPr>
          <p:spPr bwMode="auto">
            <a:xfrm>
              <a:off x="3504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en-US"/>
            </a:p>
          </p:txBody>
        </p:sp>
        <p:sp>
          <p:nvSpPr>
            <p:cNvPr id="33814" name="Line 82"/>
            <p:cNvSpPr>
              <a:spLocks noChangeShapeType="1"/>
            </p:cNvSpPr>
            <p:nvPr/>
          </p:nvSpPr>
          <p:spPr bwMode="auto">
            <a:xfrm flipV="1">
              <a:off x="3758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Rectangle 83"/>
            <p:cNvSpPr>
              <a:spLocks noChangeArrowheads="1"/>
            </p:cNvSpPr>
            <p:nvPr/>
          </p:nvSpPr>
          <p:spPr bwMode="auto">
            <a:xfrm>
              <a:off x="3715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en-US"/>
            </a:p>
          </p:txBody>
        </p:sp>
        <p:sp>
          <p:nvSpPr>
            <p:cNvPr id="33816" name="Line 84"/>
            <p:cNvSpPr>
              <a:spLocks noChangeShapeType="1"/>
            </p:cNvSpPr>
            <p:nvPr/>
          </p:nvSpPr>
          <p:spPr bwMode="auto">
            <a:xfrm flipV="1">
              <a:off x="3965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Rectangle 85"/>
            <p:cNvSpPr>
              <a:spLocks noChangeArrowheads="1"/>
            </p:cNvSpPr>
            <p:nvPr/>
          </p:nvSpPr>
          <p:spPr bwMode="auto">
            <a:xfrm>
              <a:off x="3922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en-US"/>
            </a:p>
          </p:txBody>
        </p:sp>
        <p:sp>
          <p:nvSpPr>
            <p:cNvPr id="33818" name="Line 86"/>
            <p:cNvSpPr>
              <a:spLocks noChangeShapeType="1"/>
            </p:cNvSpPr>
            <p:nvPr/>
          </p:nvSpPr>
          <p:spPr bwMode="auto">
            <a:xfrm flipV="1">
              <a:off x="4176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Rectangle 87"/>
            <p:cNvSpPr>
              <a:spLocks noChangeArrowheads="1"/>
            </p:cNvSpPr>
            <p:nvPr/>
          </p:nvSpPr>
          <p:spPr bwMode="auto">
            <a:xfrm>
              <a:off x="4162" y="3386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3820" name="Line 88"/>
            <p:cNvSpPr>
              <a:spLocks noChangeShapeType="1"/>
            </p:cNvSpPr>
            <p:nvPr/>
          </p:nvSpPr>
          <p:spPr bwMode="auto">
            <a:xfrm flipV="1">
              <a:off x="4382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89"/>
            <p:cNvSpPr>
              <a:spLocks noChangeArrowheads="1"/>
            </p:cNvSpPr>
            <p:nvPr/>
          </p:nvSpPr>
          <p:spPr bwMode="auto">
            <a:xfrm>
              <a:off x="4339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en-US"/>
            </a:p>
          </p:txBody>
        </p:sp>
        <p:sp>
          <p:nvSpPr>
            <p:cNvPr id="33822" name="Line 90"/>
            <p:cNvSpPr>
              <a:spLocks noChangeShapeType="1"/>
            </p:cNvSpPr>
            <p:nvPr/>
          </p:nvSpPr>
          <p:spPr bwMode="auto">
            <a:xfrm flipV="1">
              <a:off x="4589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Rectangle 91"/>
            <p:cNvSpPr>
              <a:spLocks noChangeArrowheads="1"/>
            </p:cNvSpPr>
            <p:nvPr/>
          </p:nvSpPr>
          <p:spPr bwMode="auto">
            <a:xfrm>
              <a:off x="4545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en-US"/>
            </a:p>
          </p:txBody>
        </p:sp>
        <p:sp>
          <p:nvSpPr>
            <p:cNvPr id="33824" name="Line 92"/>
            <p:cNvSpPr>
              <a:spLocks noChangeShapeType="1"/>
            </p:cNvSpPr>
            <p:nvPr/>
          </p:nvSpPr>
          <p:spPr bwMode="auto">
            <a:xfrm flipV="1">
              <a:off x="4800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Rectangle 93"/>
            <p:cNvSpPr>
              <a:spLocks noChangeArrowheads="1"/>
            </p:cNvSpPr>
            <p:nvPr/>
          </p:nvSpPr>
          <p:spPr bwMode="auto">
            <a:xfrm>
              <a:off x="4757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1.6</a:t>
              </a:r>
              <a:endParaRPr lang="en-US"/>
            </a:p>
          </p:txBody>
        </p:sp>
        <p:sp>
          <p:nvSpPr>
            <p:cNvPr id="33826" name="Line 94"/>
            <p:cNvSpPr>
              <a:spLocks noChangeShapeType="1"/>
            </p:cNvSpPr>
            <p:nvPr/>
          </p:nvSpPr>
          <p:spPr bwMode="auto">
            <a:xfrm flipV="1">
              <a:off x="5006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Rectangle 95"/>
            <p:cNvSpPr>
              <a:spLocks noChangeArrowheads="1"/>
            </p:cNvSpPr>
            <p:nvPr/>
          </p:nvSpPr>
          <p:spPr bwMode="auto">
            <a:xfrm>
              <a:off x="4963" y="3386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1.8</a:t>
              </a:r>
              <a:endParaRPr lang="en-US"/>
            </a:p>
          </p:txBody>
        </p:sp>
        <p:sp>
          <p:nvSpPr>
            <p:cNvPr id="33828" name="Line 96"/>
            <p:cNvSpPr>
              <a:spLocks noChangeShapeType="1"/>
            </p:cNvSpPr>
            <p:nvPr/>
          </p:nvSpPr>
          <p:spPr bwMode="auto">
            <a:xfrm flipV="1">
              <a:off x="5217" y="33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Rectangle 97"/>
            <p:cNvSpPr>
              <a:spLocks noChangeArrowheads="1"/>
            </p:cNvSpPr>
            <p:nvPr/>
          </p:nvSpPr>
          <p:spPr bwMode="auto">
            <a:xfrm>
              <a:off x="5203" y="3386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3830" name="Line 98"/>
            <p:cNvSpPr>
              <a:spLocks noChangeShapeType="1"/>
            </p:cNvSpPr>
            <p:nvPr/>
          </p:nvSpPr>
          <p:spPr bwMode="auto">
            <a:xfrm>
              <a:off x="3134" y="33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Rectangle 99"/>
            <p:cNvSpPr>
              <a:spLocks noChangeArrowheads="1"/>
            </p:cNvSpPr>
            <p:nvPr/>
          </p:nvSpPr>
          <p:spPr bwMode="auto">
            <a:xfrm>
              <a:off x="3082" y="3333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33832" name="Line 100"/>
            <p:cNvSpPr>
              <a:spLocks noChangeShapeType="1"/>
            </p:cNvSpPr>
            <p:nvPr/>
          </p:nvSpPr>
          <p:spPr bwMode="auto">
            <a:xfrm>
              <a:off x="3134" y="320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Rectangle 101"/>
            <p:cNvSpPr>
              <a:spLocks noChangeArrowheads="1"/>
            </p:cNvSpPr>
            <p:nvPr/>
          </p:nvSpPr>
          <p:spPr bwMode="auto">
            <a:xfrm>
              <a:off x="3029" y="3165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en-US"/>
            </a:p>
          </p:txBody>
        </p:sp>
        <p:sp>
          <p:nvSpPr>
            <p:cNvPr id="33834" name="Line 102"/>
            <p:cNvSpPr>
              <a:spLocks noChangeShapeType="1"/>
            </p:cNvSpPr>
            <p:nvPr/>
          </p:nvSpPr>
          <p:spPr bwMode="auto">
            <a:xfrm>
              <a:off x="3134" y="304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Rectangle 103"/>
            <p:cNvSpPr>
              <a:spLocks noChangeArrowheads="1"/>
            </p:cNvSpPr>
            <p:nvPr/>
          </p:nvSpPr>
          <p:spPr bwMode="auto">
            <a:xfrm>
              <a:off x="3029" y="3002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en-US"/>
            </a:p>
          </p:txBody>
        </p:sp>
        <p:sp>
          <p:nvSpPr>
            <p:cNvPr id="33836" name="Line 104"/>
            <p:cNvSpPr>
              <a:spLocks noChangeShapeType="1"/>
            </p:cNvSpPr>
            <p:nvPr/>
          </p:nvSpPr>
          <p:spPr bwMode="auto">
            <a:xfrm>
              <a:off x="3134" y="287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Rectangle 105"/>
            <p:cNvSpPr>
              <a:spLocks noChangeArrowheads="1"/>
            </p:cNvSpPr>
            <p:nvPr/>
          </p:nvSpPr>
          <p:spPr bwMode="auto">
            <a:xfrm>
              <a:off x="3029" y="2838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en-US"/>
            </a:p>
          </p:txBody>
        </p:sp>
        <p:sp>
          <p:nvSpPr>
            <p:cNvPr id="33838" name="Line 106"/>
            <p:cNvSpPr>
              <a:spLocks noChangeShapeType="1"/>
            </p:cNvSpPr>
            <p:nvPr/>
          </p:nvSpPr>
          <p:spPr bwMode="auto">
            <a:xfrm>
              <a:off x="3134" y="271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Rectangle 107"/>
            <p:cNvSpPr>
              <a:spLocks noChangeArrowheads="1"/>
            </p:cNvSpPr>
            <p:nvPr/>
          </p:nvSpPr>
          <p:spPr bwMode="auto">
            <a:xfrm>
              <a:off x="3029" y="2675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en-US"/>
            </a:p>
          </p:txBody>
        </p:sp>
        <p:sp>
          <p:nvSpPr>
            <p:cNvPr id="33840" name="Line 108"/>
            <p:cNvSpPr>
              <a:spLocks noChangeShapeType="1"/>
            </p:cNvSpPr>
            <p:nvPr/>
          </p:nvSpPr>
          <p:spPr bwMode="auto">
            <a:xfrm>
              <a:off x="3134" y="255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Rectangle 109"/>
            <p:cNvSpPr>
              <a:spLocks noChangeArrowheads="1"/>
            </p:cNvSpPr>
            <p:nvPr/>
          </p:nvSpPr>
          <p:spPr bwMode="auto">
            <a:xfrm>
              <a:off x="3082" y="2512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33842" name="Line 110"/>
            <p:cNvSpPr>
              <a:spLocks noChangeShapeType="1"/>
            </p:cNvSpPr>
            <p:nvPr/>
          </p:nvSpPr>
          <p:spPr bwMode="auto">
            <a:xfrm>
              <a:off x="3134" y="238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Rectangle 111"/>
            <p:cNvSpPr>
              <a:spLocks noChangeArrowheads="1"/>
            </p:cNvSpPr>
            <p:nvPr/>
          </p:nvSpPr>
          <p:spPr bwMode="auto">
            <a:xfrm>
              <a:off x="3029" y="2344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en-US"/>
            </a:p>
          </p:txBody>
        </p:sp>
        <p:sp>
          <p:nvSpPr>
            <p:cNvPr id="33844" name="Line 112"/>
            <p:cNvSpPr>
              <a:spLocks noChangeShapeType="1"/>
            </p:cNvSpPr>
            <p:nvPr/>
          </p:nvSpPr>
          <p:spPr bwMode="auto">
            <a:xfrm>
              <a:off x="3134" y="221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Rectangle 113"/>
            <p:cNvSpPr>
              <a:spLocks noChangeArrowheads="1"/>
            </p:cNvSpPr>
            <p:nvPr/>
          </p:nvSpPr>
          <p:spPr bwMode="auto">
            <a:xfrm>
              <a:off x="3029" y="2181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en-US"/>
            </a:p>
          </p:txBody>
        </p:sp>
        <p:sp>
          <p:nvSpPr>
            <p:cNvPr id="33846" name="Line 114"/>
            <p:cNvSpPr>
              <a:spLocks noChangeShapeType="1"/>
            </p:cNvSpPr>
            <p:nvPr/>
          </p:nvSpPr>
          <p:spPr bwMode="auto">
            <a:xfrm>
              <a:off x="3134" y="205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Rectangle 115"/>
            <p:cNvSpPr>
              <a:spLocks noChangeArrowheads="1"/>
            </p:cNvSpPr>
            <p:nvPr/>
          </p:nvSpPr>
          <p:spPr bwMode="auto">
            <a:xfrm>
              <a:off x="3029" y="2018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1.6</a:t>
              </a:r>
              <a:endParaRPr lang="en-US"/>
            </a:p>
          </p:txBody>
        </p:sp>
        <p:sp>
          <p:nvSpPr>
            <p:cNvPr id="33848" name="Line 116"/>
            <p:cNvSpPr>
              <a:spLocks noChangeShapeType="1"/>
            </p:cNvSpPr>
            <p:nvPr/>
          </p:nvSpPr>
          <p:spPr bwMode="auto">
            <a:xfrm>
              <a:off x="3134" y="189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Rectangle 117"/>
            <p:cNvSpPr>
              <a:spLocks noChangeArrowheads="1"/>
            </p:cNvSpPr>
            <p:nvPr/>
          </p:nvSpPr>
          <p:spPr bwMode="auto">
            <a:xfrm>
              <a:off x="3029" y="1854"/>
              <a:ext cx="1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1.8</a:t>
              </a:r>
              <a:endParaRPr lang="en-US"/>
            </a:p>
          </p:txBody>
        </p:sp>
        <p:sp>
          <p:nvSpPr>
            <p:cNvPr id="33850" name="Line 118"/>
            <p:cNvSpPr>
              <a:spLocks noChangeShapeType="1"/>
            </p:cNvSpPr>
            <p:nvPr/>
          </p:nvSpPr>
          <p:spPr bwMode="auto">
            <a:xfrm>
              <a:off x="3134" y="173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Rectangle 119"/>
            <p:cNvSpPr>
              <a:spLocks noChangeArrowheads="1"/>
            </p:cNvSpPr>
            <p:nvPr/>
          </p:nvSpPr>
          <p:spPr bwMode="auto">
            <a:xfrm>
              <a:off x="3082" y="1691"/>
              <a:ext cx="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33852" name="Freeform 120"/>
            <p:cNvSpPr>
              <a:spLocks/>
            </p:cNvSpPr>
            <p:nvPr/>
          </p:nvSpPr>
          <p:spPr bwMode="auto">
            <a:xfrm>
              <a:off x="3139" y="2886"/>
              <a:ext cx="605" cy="480"/>
            </a:xfrm>
            <a:custGeom>
              <a:avLst/>
              <a:gdLst>
                <a:gd name="T0" fmla="*/ 5 w 605"/>
                <a:gd name="T1" fmla="*/ 471 h 480"/>
                <a:gd name="T2" fmla="*/ 19 w 605"/>
                <a:gd name="T3" fmla="*/ 461 h 480"/>
                <a:gd name="T4" fmla="*/ 34 w 605"/>
                <a:gd name="T5" fmla="*/ 447 h 480"/>
                <a:gd name="T6" fmla="*/ 48 w 605"/>
                <a:gd name="T7" fmla="*/ 437 h 480"/>
                <a:gd name="T8" fmla="*/ 63 w 605"/>
                <a:gd name="T9" fmla="*/ 428 h 480"/>
                <a:gd name="T10" fmla="*/ 77 w 605"/>
                <a:gd name="T11" fmla="*/ 413 h 480"/>
                <a:gd name="T12" fmla="*/ 91 w 605"/>
                <a:gd name="T13" fmla="*/ 404 h 480"/>
                <a:gd name="T14" fmla="*/ 106 w 605"/>
                <a:gd name="T15" fmla="*/ 394 h 480"/>
                <a:gd name="T16" fmla="*/ 120 w 605"/>
                <a:gd name="T17" fmla="*/ 380 h 480"/>
                <a:gd name="T18" fmla="*/ 135 w 605"/>
                <a:gd name="T19" fmla="*/ 370 h 480"/>
                <a:gd name="T20" fmla="*/ 149 w 605"/>
                <a:gd name="T21" fmla="*/ 360 h 480"/>
                <a:gd name="T22" fmla="*/ 163 w 605"/>
                <a:gd name="T23" fmla="*/ 346 h 480"/>
                <a:gd name="T24" fmla="*/ 178 w 605"/>
                <a:gd name="T25" fmla="*/ 336 h 480"/>
                <a:gd name="T26" fmla="*/ 192 w 605"/>
                <a:gd name="T27" fmla="*/ 322 h 480"/>
                <a:gd name="T28" fmla="*/ 207 w 605"/>
                <a:gd name="T29" fmla="*/ 312 h 480"/>
                <a:gd name="T30" fmla="*/ 221 w 605"/>
                <a:gd name="T31" fmla="*/ 303 h 480"/>
                <a:gd name="T32" fmla="*/ 235 w 605"/>
                <a:gd name="T33" fmla="*/ 288 h 480"/>
                <a:gd name="T34" fmla="*/ 250 w 605"/>
                <a:gd name="T35" fmla="*/ 279 h 480"/>
                <a:gd name="T36" fmla="*/ 264 w 605"/>
                <a:gd name="T37" fmla="*/ 269 h 480"/>
                <a:gd name="T38" fmla="*/ 279 w 605"/>
                <a:gd name="T39" fmla="*/ 255 h 480"/>
                <a:gd name="T40" fmla="*/ 293 w 605"/>
                <a:gd name="T41" fmla="*/ 245 h 480"/>
                <a:gd name="T42" fmla="*/ 307 w 605"/>
                <a:gd name="T43" fmla="*/ 236 h 480"/>
                <a:gd name="T44" fmla="*/ 322 w 605"/>
                <a:gd name="T45" fmla="*/ 221 h 480"/>
                <a:gd name="T46" fmla="*/ 336 w 605"/>
                <a:gd name="T47" fmla="*/ 212 h 480"/>
                <a:gd name="T48" fmla="*/ 351 w 605"/>
                <a:gd name="T49" fmla="*/ 202 h 480"/>
                <a:gd name="T50" fmla="*/ 365 w 605"/>
                <a:gd name="T51" fmla="*/ 188 h 480"/>
                <a:gd name="T52" fmla="*/ 379 w 605"/>
                <a:gd name="T53" fmla="*/ 178 h 480"/>
                <a:gd name="T54" fmla="*/ 394 w 605"/>
                <a:gd name="T55" fmla="*/ 164 h 480"/>
                <a:gd name="T56" fmla="*/ 408 w 605"/>
                <a:gd name="T57" fmla="*/ 154 h 480"/>
                <a:gd name="T58" fmla="*/ 423 w 605"/>
                <a:gd name="T59" fmla="*/ 144 h 480"/>
                <a:gd name="T60" fmla="*/ 437 w 605"/>
                <a:gd name="T61" fmla="*/ 130 h 480"/>
                <a:gd name="T62" fmla="*/ 451 w 605"/>
                <a:gd name="T63" fmla="*/ 120 h 480"/>
                <a:gd name="T64" fmla="*/ 466 w 605"/>
                <a:gd name="T65" fmla="*/ 111 h 480"/>
                <a:gd name="T66" fmla="*/ 480 w 605"/>
                <a:gd name="T67" fmla="*/ 96 h 480"/>
                <a:gd name="T68" fmla="*/ 495 w 605"/>
                <a:gd name="T69" fmla="*/ 87 h 480"/>
                <a:gd name="T70" fmla="*/ 509 w 605"/>
                <a:gd name="T71" fmla="*/ 77 h 480"/>
                <a:gd name="T72" fmla="*/ 523 w 605"/>
                <a:gd name="T73" fmla="*/ 63 h 480"/>
                <a:gd name="T74" fmla="*/ 538 w 605"/>
                <a:gd name="T75" fmla="*/ 53 h 480"/>
                <a:gd name="T76" fmla="*/ 552 w 605"/>
                <a:gd name="T77" fmla="*/ 39 h 480"/>
                <a:gd name="T78" fmla="*/ 567 w 605"/>
                <a:gd name="T79" fmla="*/ 29 h 480"/>
                <a:gd name="T80" fmla="*/ 581 w 605"/>
                <a:gd name="T81" fmla="*/ 20 h 480"/>
                <a:gd name="T82" fmla="*/ 595 w 605"/>
                <a:gd name="T83" fmla="*/ 5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5"/>
                <a:gd name="T127" fmla="*/ 0 h 480"/>
                <a:gd name="T128" fmla="*/ 605 w 605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5" h="480">
                  <a:moveTo>
                    <a:pt x="0" y="480"/>
                  </a:moveTo>
                  <a:lnTo>
                    <a:pt x="0" y="476"/>
                  </a:lnTo>
                  <a:lnTo>
                    <a:pt x="5" y="471"/>
                  </a:lnTo>
                  <a:lnTo>
                    <a:pt x="10" y="466"/>
                  </a:lnTo>
                  <a:lnTo>
                    <a:pt x="15" y="466"/>
                  </a:lnTo>
                  <a:lnTo>
                    <a:pt x="19" y="461"/>
                  </a:lnTo>
                  <a:lnTo>
                    <a:pt x="24" y="456"/>
                  </a:lnTo>
                  <a:lnTo>
                    <a:pt x="29" y="452"/>
                  </a:lnTo>
                  <a:lnTo>
                    <a:pt x="34" y="447"/>
                  </a:lnTo>
                  <a:lnTo>
                    <a:pt x="39" y="447"/>
                  </a:lnTo>
                  <a:lnTo>
                    <a:pt x="43" y="442"/>
                  </a:lnTo>
                  <a:lnTo>
                    <a:pt x="48" y="437"/>
                  </a:lnTo>
                  <a:lnTo>
                    <a:pt x="53" y="432"/>
                  </a:lnTo>
                  <a:lnTo>
                    <a:pt x="58" y="432"/>
                  </a:lnTo>
                  <a:lnTo>
                    <a:pt x="63" y="428"/>
                  </a:lnTo>
                  <a:lnTo>
                    <a:pt x="67" y="423"/>
                  </a:lnTo>
                  <a:lnTo>
                    <a:pt x="72" y="418"/>
                  </a:lnTo>
                  <a:lnTo>
                    <a:pt x="77" y="413"/>
                  </a:lnTo>
                  <a:lnTo>
                    <a:pt x="82" y="413"/>
                  </a:lnTo>
                  <a:lnTo>
                    <a:pt x="87" y="408"/>
                  </a:lnTo>
                  <a:lnTo>
                    <a:pt x="91" y="404"/>
                  </a:lnTo>
                  <a:lnTo>
                    <a:pt x="96" y="399"/>
                  </a:lnTo>
                  <a:lnTo>
                    <a:pt x="101" y="399"/>
                  </a:lnTo>
                  <a:lnTo>
                    <a:pt x="106" y="394"/>
                  </a:lnTo>
                  <a:lnTo>
                    <a:pt x="111" y="389"/>
                  </a:lnTo>
                  <a:lnTo>
                    <a:pt x="115" y="384"/>
                  </a:lnTo>
                  <a:lnTo>
                    <a:pt x="120" y="380"/>
                  </a:lnTo>
                  <a:lnTo>
                    <a:pt x="125" y="375"/>
                  </a:lnTo>
                  <a:lnTo>
                    <a:pt x="130" y="375"/>
                  </a:lnTo>
                  <a:lnTo>
                    <a:pt x="135" y="370"/>
                  </a:lnTo>
                  <a:lnTo>
                    <a:pt x="139" y="365"/>
                  </a:lnTo>
                  <a:lnTo>
                    <a:pt x="144" y="360"/>
                  </a:lnTo>
                  <a:lnTo>
                    <a:pt x="149" y="360"/>
                  </a:lnTo>
                  <a:lnTo>
                    <a:pt x="154" y="356"/>
                  </a:lnTo>
                  <a:lnTo>
                    <a:pt x="159" y="351"/>
                  </a:lnTo>
                  <a:lnTo>
                    <a:pt x="163" y="346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8" y="336"/>
                  </a:lnTo>
                  <a:lnTo>
                    <a:pt x="183" y="332"/>
                  </a:lnTo>
                  <a:lnTo>
                    <a:pt x="187" y="327"/>
                  </a:lnTo>
                  <a:lnTo>
                    <a:pt x="192" y="322"/>
                  </a:lnTo>
                  <a:lnTo>
                    <a:pt x="197" y="322"/>
                  </a:lnTo>
                  <a:lnTo>
                    <a:pt x="202" y="317"/>
                  </a:lnTo>
                  <a:lnTo>
                    <a:pt x="207" y="312"/>
                  </a:lnTo>
                  <a:lnTo>
                    <a:pt x="211" y="308"/>
                  </a:lnTo>
                  <a:lnTo>
                    <a:pt x="216" y="308"/>
                  </a:lnTo>
                  <a:lnTo>
                    <a:pt x="221" y="303"/>
                  </a:lnTo>
                  <a:lnTo>
                    <a:pt x="226" y="298"/>
                  </a:lnTo>
                  <a:lnTo>
                    <a:pt x="231" y="293"/>
                  </a:lnTo>
                  <a:lnTo>
                    <a:pt x="235" y="288"/>
                  </a:lnTo>
                  <a:lnTo>
                    <a:pt x="240" y="288"/>
                  </a:lnTo>
                  <a:lnTo>
                    <a:pt x="245" y="284"/>
                  </a:lnTo>
                  <a:lnTo>
                    <a:pt x="250" y="279"/>
                  </a:lnTo>
                  <a:lnTo>
                    <a:pt x="255" y="274"/>
                  </a:lnTo>
                  <a:lnTo>
                    <a:pt x="259" y="269"/>
                  </a:lnTo>
                  <a:lnTo>
                    <a:pt x="264" y="269"/>
                  </a:lnTo>
                  <a:lnTo>
                    <a:pt x="269" y="264"/>
                  </a:lnTo>
                  <a:lnTo>
                    <a:pt x="274" y="260"/>
                  </a:lnTo>
                  <a:lnTo>
                    <a:pt x="279" y="255"/>
                  </a:lnTo>
                  <a:lnTo>
                    <a:pt x="283" y="250"/>
                  </a:lnTo>
                  <a:lnTo>
                    <a:pt x="288" y="250"/>
                  </a:lnTo>
                  <a:lnTo>
                    <a:pt x="293" y="245"/>
                  </a:lnTo>
                  <a:lnTo>
                    <a:pt x="298" y="240"/>
                  </a:lnTo>
                  <a:lnTo>
                    <a:pt x="303" y="236"/>
                  </a:lnTo>
                  <a:lnTo>
                    <a:pt x="307" y="236"/>
                  </a:lnTo>
                  <a:lnTo>
                    <a:pt x="312" y="231"/>
                  </a:lnTo>
                  <a:lnTo>
                    <a:pt x="317" y="226"/>
                  </a:lnTo>
                  <a:lnTo>
                    <a:pt x="322" y="221"/>
                  </a:lnTo>
                  <a:lnTo>
                    <a:pt x="327" y="216"/>
                  </a:lnTo>
                  <a:lnTo>
                    <a:pt x="331" y="216"/>
                  </a:lnTo>
                  <a:lnTo>
                    <a:pt x="336" y="212"/>
                  </a:lnTo>
                  <a:lnTo>
                    <a:pt x="341" y="207"/>
                  </a:lnTo>
                  <a:lnTo>
                    <a:pt x="346" y="202"/>
                  </a:lnTo>
                  <a:lnTo>
                    <a:pt x="351" y="202"/>
                  </a:lnTo>
                  <a:lnTo>
                    <a:pt x="355" y="197"/>
                  </a:lnTo>
                  <a:lnTo>
                    <a:pt x="360" y="192"/>
                  </a:lnTo>
                  <a:lnTo>
                    <a:pt x="365" y="188"/>
                  </a:lnTo>
                  <a:lnTo>
                    <a:pt x="370" y="183"/>
                  </a:lnTo>
                  <a:lnTo>
                    <a:pt x="375" y="183"/>
                  </a:lnTo>
                  <a:lnTo>
                    <a:pt x="379" y="178"/>
                  </a:lnTo>
                  <a:lnTo>
                    <a:pt x="384" y="173"/>
                  </a:lnTo>
                  <a:lnTo>
                    <a:pt x="389" y="168"/>
                  </a:lnTo>
                  <a:lnTo>
                    <a:pt x="394" y="164"/>
                  </a:lnTo>
                  <a:lnTo>
                    <a:pt x="399" y="164"/>
                  </a:lnTo>
                  <a:lnTo>
                    <a:pt x="403" y="159"/>
                  </a:lnTo>
                  <a:lnTo>
                    <a:pt x="408" y="154"/>
                  </a:lnTo>
                  <a:lnTo>
                    <a:pt x="413" y="149"/>
                  </a:lnTo>
                  <a:lnTo>
                    <a:pt x="418" y="144"/>
                  </a:lnTo>
                  <a:lnTo>
                    <a:pt x="423" y="144"/>
                  </a:lnTo>
                  <a:lnTo>
                    <a:pt x="427" y="140"/>
                  </a:lnTo>
                  <a:lnTo>
                    <a:pt x="432" y="135"/>
                  </a:lnTo>
                  <a:lnTo>
                    <a:pt x="437" y="130"/>
                  </a:lnTo>
                  <a:lnTo>
                    <a:pt x="442" y="125"/>
                  </a:lnTo>
                  <a:lnTo>
                    <a:pt x="447" y="125"/>
                  </a:lnTo>
                  <a:lnTo>
                    <a:pt x="451" y="120"/>
                  </a:lnTo>
                  <a:lnTo>
                    <a:pt x="456" y="116"/>
                  </a:lnTo>
                  <a:lnTo>
                    <a:pt x="461" y="111"/>
                  </a:lnTo>
                  <a:lnTo>
                    <a:pt x="466" y="111"/>
                  </a:lnTo>
                  <a:lnTo>
                    <a:pt x="471" y="106"/>
                  </a:lnTo>
                  <a:lnTo>
                    <a:pt x="475" y="101"/>
                  </a:lnTo>
                  <a:lnTo>
                    <a:pt x="480" y="96"/>
                  </a:lnTo>
                  <a:lnTo>
                    <a:pt x="485" y="92"/>
                  </a:lnTo>
                  <a:lnTo>
                    <a:pt x="490" y="92"/>
                  </a:lnTo>
                  <a:lnTo>
                    <a:pt x="495" y="87"/>
                  </a:lnTo>
                  <a:lnTo>
                    <a:pt x="499" y="82"/>
                  </a:lnTo>
                  <a:lnTo>
                    <a:pt x="504" y="77"/>
                  </a:lnTo>
                  <a:lnTo>
                    <a:pt x="509" y="77"/>
                  </a:lnTo>
                  <a:lnTo>
                    <a:pt x="514" y="72"/>
                  </a:lnTo>
                  <a:lnTo>
                    <a:pt x="519" y="68"/>
                  </a:lnTo>
                  <a:lnTo>
                    <a:pt x="523" y="63"/>
                  </a:lnTo>
                  <a:lnTo>
                    <a:pt x="528" y="58"/>
                  </a:lnTo>
                  <a:lnTo>
                    <a:pt x="533" y="58"/>
                  </a:lnTo>
                  <a:lnTo>
                    <a:pt x="538" y="53"/>
                  </a:lnTo>
                  <a:lnTo>
                    <a:pt x="543" y="48"/>
                  </a:lnTo>
                  <a:lnTo>
                    <a:pt x="547" y="44"/>
                  </a:lnTo>
                  <a:lnTo>
                    <a:pt x="552" y="39"/>
                  </a:lnTo>
                  <a:lnTo>
                    <a:pt x="557" y="39"/>
                  </a:lnTo>
                  <a:lnTo>
                    <a:pt x="562" y="34"/>
                  </a:lnTo>
                  <a:lnTo>
                    <a:pt x="567" y="29"/>
                  </a:lnTo>
                  <a:lnTo>
                    <a:pt x="571" y="24"/>
                  </a:lnTo>
                  <a:lnTo>
                    <a:pt x="576" y="20"/>
                  </a:lnTo>
                  <a:lnTo>
                    <a:pt x="581" y="20"/>
                  </a:lnTo>
                  <a:lnTo>
                    <a:pt x="586" y="15"/>
                  </a:lnTo>
                  <a:lnTo>
                    <a:pt x="591" y="10"/>
                  </a:lnTo>
                  <a:lnTo>
                    <a:pt x="595" y="5"/>
                  </a:lnTo>
                  <a:lnTo>
                    <a:pt x="600" y="0"/>
                  </a:lnTo>
                  <a:lnTo>
                    <a:pt x="60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121"/>
            <p:cNvSpPr>
              <a:spLocks/>
            </p:cNvSpPr>
            <p:nvPr/>
          </p:nvSpPr>
          <p:spPr bwMode="auto">
            <a:xfrm>
              <a:off x="3744" y="2406"/>
              <a:ext cx="609" cy="480"/>
            </a:xfrm>
            <a:custGeom>
              <a:avLst/>
              <a:gdLst>
                <a:gd name="T0" fmla="*/ 10 w 609"/>
                <a:gd name="T1" fmla="*/ 471 h 480"/>
                <a:gd name="T2" fmla="*/ 24 w 609"/>
                <a:gd name="T3" fmla="*/ 461 h 480"/>
                <a:gd name="T4" fmla="*/ 38 w 609"/>
                <a:gd name="T5" fmla="*/ 447 h 480"/>
                <a:gd name="T6" fmla="*/ 53 w 609"/>
                <a:gd name="T7" fmla="*/ 437 h 480"/>
                <a:gd name="T8" fmla="*/ 67 w 609"/>
                <a:gd name="T9" fmla="*/ 428 h 480"/>
                <a:gd name="T10" fmla="*/ 82 w 609"/>
                <a:gd name="T11" fmla="*/ 413 h 480"/>
                <a:gd name="T12" fmla="*/ 96 w 609"/>
                <a:gd name="T13" fmla="*/ 404 h 480"/>
                <a:gd name="T14" fmla="*/ 110 w 609"/>
                <a:gd name="T15" fmla="*/ 394 h 480"/>
                <a:gd name="T16" fmla="*/ 125 w 609"/>
                <a:gd name="T17" fmla="*/ 380 h 480"/>
                <a:gd name="T18" fmla="*/ 139 w 609"/>
                <a:gd name="T19" fmla="*/ 370 h 480"/>
                <a:gd name="T20" fmla="*/ 154 w 609"/>
                <a:gd name="T21" fmla="*/ 356 h 480"/>
                <a:gd name="T22" fmla="*/ 168 w 609"/>
                <a:gd name="T23" fmla="*/ 346 h 480"/>
                <a:gd name="T24" fmla="*/ 182 w 609"/>
                <a:gd name="T25" fmla="*/ 336 h 480"/>
                <a:gd name="T26" fmla="*/ 197 w 609"/>
                <a:gd name="T27" fmla="*/ 322 h 480"/>
                <a:gd name="T28" fmla="*/ 211 w 609"/>
                <a:gd name="T29" fmla="*/ 312 h 480"/>
                <a:gd name="T30" fmla="*/ 226 w 609"/>
                <a:gd name="T31" fmla="*/ 303 h 480"/>
                <a:gd name="T32" fmla="*/ 240 w 609"/>
                <a:gd name="T33" fmla="*/ 288 h 480"/>
                <a:gd name="T34" fmla="*/ 254 w 609"/>
                <a:gd name="T35" fmla="*/ 279 h 480"/>
                <a:gd name="T36" fmla="*/ 269 w 609"/>
                <a:gd name="T37" fmla="*/ 269 h 480"/>
                <a:gd name="T38" fmla="*/ 283 w 609"/>
                <a:gd name="T39" fmla="*/ 255 h 480"/>
                <a:gd name="T40" fmla="*/ 298 w 609"/>
                <a:gd name="T41" fmla="*/ 245 h 480"/>
                <a:gd name="T42" fmla="*/ 312 w 609"/>
                <a:gd name="T43" fmla="*/ 231 h 480"/>
                <a:gd name="T44" fmla="*/ 326 w 609"/>
                <a:gd name="T45" fmla="*/ 221 h 480"/>
                <a:gd name="T46" fmla="*/ 341 w 609"/>
                <a:gd name="T47" fmla="*/ 212 h 480"/>
                <a:gd name="T48" fmla="*/ 355 w 609"/>
                <a:gd name="T49" fmla="*/ 197 h 480"/>
                <a:gd name="T50" fmla="*/ 370 w 609"/>
                <a:gd name="T51" fmla="*/ 188 h 480"/>
                <a:gd name="T52" fmla="*/ 384 w 609"/>
                <a:gd name="T53" fmla="*/ 178 h 480"/>
                <a:gd name="T54" fmla="*/ 398 w 609"/>
                <a:gd name="T55" fmla="*/ 164 h 480"/>
                <a:gd name="T56" fmla="*/ 413 w 609"/>
                <a:gd name="T57" fmla="*/ 154 h 480"/>
                <a:gd name="T58" fmla="*/ 427 w 609"/>
                <a:gd name="T59" fmla="*/ 144 h 480"/>
                <a:gd name="T60" fmla="*/ 441 w 609"/>
                <a:gd name="T61" fmla="*/ 130 h 480"/>
                <a:gd name="T62" fmla="*/ 456 w 609"/>
                <a:gd name="T63" fmla="*/ 120 h 480"/>
                <a:gd name="T64" fmla="*/ 470 w 609"/>
                <a:gd name="T65" fmla="*/ 106 h 480"/>
                <a:gd name="T66" fmla="*/ 485 w 609"/>
                <a:gd name="T67" fmla="*/ 96 h 480"/>
                <a:gd name="T68" fmla="*/ 499 w 609"/>
                <a:gd name="T69" fmla="*/ 87 h 480"/>
                <a:gd name="T70" fmla="*/ 513 w 609"/>
                <a:gd name="T71" fmla="*/ 72 h 480"/>
                <a:gd name="T72" fmla="*/ 528 w 609"/>
                <a:gd name="T73" fmla="*/ 63 h 480"/>
                <a:gd name="T74" fmla="*/ 542 w 609"/>
                <a:gd name="T75" fmla="*/ 53 h 480"/>
                <a:gd name="T76" fmla="*/ 557 w 609"/>
                <a:gd name="T77" fmla="*/ 39 h 480"/>
                <a:gd name="T78" fmla="*/ 571 w 609"/>
                <a:gd name="T79" fmla="*/ 29 h 480"/>
                <a:gd name="T80" fmla="*/ 585 w 609"/>
                <a:gd name="T81" fmla="*/ 20 h 480"/>
                <a:gd name="T82" fmla="*/ 600 w 609"/>
                <a:gd name="T83" fmla="*/ 5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480"/>
                <a:gd name="T128" fmla="*/ 609 w 609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480">
                  <a:moveTo>
                    <a:pt x="0" y="480"/>
                  </a:moveTo>
                  <a:lnTo>
                    <a:pt x="5" y="476"/>
                  </a:lnTo>
                  <a:lnTo>
                    <a:pt x="10" y="471"/>
                  </a:lnTo>
                  <a:lnTo>
                    <a:pt x="14" y="466"/>
                  </a:lnTo>
                  <a:lnTo>
                    <a:pt x="19" y="466"/>
                  </a:lnTo>
                  <a:lnTo>
                    <a:pt x="24" y="461"/>
                  </a:lnTo>
                  <a:lnTo>
                    <a:pt x="29" y="456"/>
                  </a:lnTo>
                  <a:lnTo>
                    <a:pt x="34" y="452"/>
                  </a:lnTo>
                  <a:lnTo>
                    <a:pt x="38" y="447"/>
                  </a:lnTo>
                  <a:lnTo>
                    <a:pt x="43" y="447"/>
                  </a:lnTo>
                  <a:lnTo>
                    <a:pt x="48" y="442"/>
                  </a:lnTo>
                  <a:lnTo>
                    <a:pt x="53" y="437"/>
                  </a:lnTo>
                  <a:lnTo>
                    <a:pt x="58" y="432"/>
                  </a:lnTo>
                  <a:lnTo>
                    <a:pt x="62" y="432"/>
                  </a:lnTo>
                  <a:lnTo>
                    <a:pt x="67" y="428"/>
                  </a:lnTo>
                  <a:lnTo>
                    <a:pt x="72" y="423"/>
                  </a:lnTo>
                  <a:lnTo>
                    <a:pt x="77" y="418"/>
                  </a:lnTo>
                  <a:lnTo>
                    <a:pt x="82" y="413"/>
                  </a:lnTo>
                  <a:lnTo>
                    <a:pt x="86" y="413"/>
                  </a:lnTo>
                  <a:lnTo>
                    <a:pt x="91" y="408"/>
                  </a:lnTo>
                  <a:lnTo>
                    <a:pt x="96" y="404"/>
                  </a:lnTo>
                  <a:lnTo>
                    <a:pt x="101" y="399"/>
                  </a:lnTo>
                  <a:lnTo>
                    <a:pt x="106" y="394"/>
                  </a:lnTo>
                  <a:lnTo>
                    <a:pt x="110" y="394"/>
                  </a:lnTo>
                  <a:lnTo>
                    <a:pt x="115" y="389"/>
                  </a:lnTo>
                  <a:lnTo>
                    <a:pt x="120" y="384"/>
                  </a:lnTo>
                  <a:lnTo>
                    <a:pt x="125" y="380"/>
                  </a:lnTo>
                  <a:lnTo>
                    <a:pt x="130" y="375"/>
                  </a:lnTo>
                  <a:lnTo>
                    <a:pt x="134" y="375"/>
                  </a:lnTo>
                  <a:lnTo>
                    <a:pt x="139" y="370"/>
                  </a:lnTo>
                  <a:lnTo>
                    <a:pt x="144" y="365"/>
                  </a:lnTo>
                  <a:lnTo>
                    <a:pt x="149" y="360"/>
                  </a:lnTo>
                  <a:lnTo>
                    <a:pt x="154" y="356"/>
                  </a:lnTo>
                  <a:lnTo>
                    <a:pt x="158" y="356"/>
                  </a:lnTo>
                  <a:lnTo>
                    <a:pt x="163" y="351"/>
                  </a:lnTo>
                  <a:lnTo>
                    <a:pt x="168" y="346"/>
                  </a:lnTo>
                  <a:lnTo>
                    <a:pt x="173" y="341"/>
                  </a:lnTo>
                  <a:lnTo>
                    <a:pt x="178" y="341"/>
                  </a:lnTo>
                  <a:lnTo>
                    <a:pt x="182" y="336"/>
                  </a:lnTo>
                  <a:lnTo>
                    <a:pt x="187" y="332"/>
                  </a:lnTo>
                  <a:lnTo>
                    <a:pt x="192" y="327"/>
                  </a:lnTo>
                  <a:lnTo>
                    <a:pt x="197" y="322"/>
                  </a:lnTo>
                  <a:lnTo>
                    <a:pt x="202" y="322"/>
                  </a:lnTo>
                  <a:lnTo>
                    <a:pt x="206" y="317"/>
                  </a:lnTo>
                  <a:lnTo>
                    <a:pt x="211" y="312"/>
                  </a:lnTo>
                  <a:lnTo>
                    <a:pt x="216" y="308"/>
                  </a:lnTo>
                  <a:lnTo>
                    <a:pt x="221" y="308"/>
                  </a:lnTo>
                  <a:lnTo>
                    <a:pt x="226" y="303"/>
                  </a:lnTo>
                  <a:lnTo>
                    <a:pt x="230" y="298"/>
                  </a:lnTo>
                  <a:lnTo>
                    <a:pt x="235" y="293"/>
                  </a:lnTo>
                  <a:lnTo>
                    <a:pt x="240" y="288"/>
                  </a:lnTo>
                  <a:lnTo>
                    <a:pt x="245" y="288"/>
                  </a:lnTo>
                  <a:lnTo>
                    <a:pt x="250" y="284"/>
                  </a:lnTo>
                  <a:lnTo>
                    <a:pt x="254" y="279"/>
                  </a:lnTo>
                  <a:lnTo>
                    <a:pt x="259" y="274"/>
                  </a:lnTo>
                  <a:lnTo>
                    <a:pt x="264" y="269"/>
                  </a:lnTo>
                  <a:lnTo>
                    <a:pt x="269" y="269"/>
                  </a:lnTo>
                  <a:lnTo>
                    <a:pt x="274" y="264"/>
                  </a:lnTo>
                  <a:lnTo>
                    <a:pt x="278" y="260"/>
                  </a:lnTo>
                  <a:lnTo>
                    <a:pt x="283" y="255"/>
                  </a:lnTo>
                  <a:lnTo>
                    <a:pt x="288" y="250"/>
                  </a:lnTo>
                  <a:lnTo>
                    <a:pt x="293" y="250"/>
                  </a:lnTo>
                  <a:lnTo>
                    <a:pt x="298" y="245"/>
                  </a:lnTo>
                  <a:lnTo>
                    <a:pt x="302" y="240"/>
                  </a:lnTo>
                  <a:lnTo>
                    <a:pt x="307" y="236"/>
                  </a:lnTo>
                  <a:lnTo>
                    <a:pt x="312" y="231"/>
                  </a:lnTo>
                  <a:lnTo>
                    <a:pt x="317" y="231"/>
                  </a:lnTo>
                  <a:lnTo>
                    <a:pt x="322" y="226"/>
                  </a:lnTo>
                  <a:lnTo>
                    <a:pt x="326" y="221"/>
                  </a:lnTo>
                  <a:lnTo>
                    <a:pt x="331" y="216"/>
                  </a:lnTo>
                  <a:lnTo>
                    <a:pt x="336" y="216"/>
                  </a:lnTo>
                  <a:lnTo>
                    <a:pt x="341" y="212"/>
                  </a:lnTo>
                  <a:lnTo>
                    <a:pt x="346" y="207"/>
                  </a:lnTo>
                  <a:lnTo>
                    <a:pt x="350" y="202"/>
                  </a:lnTo>
                  <a:lnTo>
                    <a:pt x="355" y="197"/>
                  </a:lnTo>
                  <a:lnTo>
                    <a:pt x="360" y="197"/>
                  </a:lnTo>
                  <a:lnTo>
                    <a:pt x="365" y="192"/>
                  </a:lnTo>
                  <a:lnTo>
                    <a:pt x="370" y="188"/>
                  </a:lnTo>
                  <a:lnTo>
                    <a:pt x="374" y="183"/>
                  </a:lnTo>
                  <a:lnTo>
                    <a:pt x="379" y="183"/>
                  </a:lnTo>
                  <a:lnTo>
                    <a:pt x="384" y="178"/>
                  </a:lnTo>
                  <a:lnTo>
                    <a:pt x="389" y="173"/>
                  </a:lnTo>
                  <a:lnTo>
                    <a:pt x="394" y="168"/>
                  </a:lnTo>
                  <a:lnTo>
                    <a:pt x="398" y="164"/>
                  </a:lnTo>
                  <a:lnTo>
                    <a:pt x="403" y="164"/>
                  </a:lnTo>
                  <a:lnTo>
                    <a:pt x="408" y="159"/>
                  </a:lnTo>
                  <a:lnTo>
                    <a:pt x="413" y="154"/>
                  </a:lnTo>
                  <a:lnTo>
                    <a:pt x="418" y="149"/>
                  </a:lnTo>
                  <a:lnTo>
                    <a:pt x="422" y="144"/>
                  </a:lnTo>
                  <a:lnTo>
                    <a:pt x="427" y="144"/>
                  </a:lnTo>
                  <a:lnTo>
                    <a:pt x="432" y="140"/>
                  </a:lnTo>
                  <a:lnTo>
                    <a:pt x="437" y="135"/>
                  </a:lnTo>
                  <a:lnTo>
                    <a:pt x="441" y="130"/>
                  </a:lnTo>
                  <a:lnTo>
                    <a:pt x="446" y="125"/>
                  </a:lnTo>
                  <a:lnTo>
                    <a:pt x="451" y="125"/>
                  </a:lnTo>
                  <a:lnTo>
                    <a:pt x="456" y="120"/>
                  </a:lnTo>
                  <a:lnTo>
                    <a:pt x="461" y="116"/>
                  </a:lnTo>
                  <a:lnTo>
                    <a:pt x="465" y="111"/>
                  </a:lnTo>
                  <a:lnTo>
                    <a:pt x="470" y="106"/>
                  </a:lnTo>
                  <a:lnTo>
                    <a:pt x="475" y="106"/>
                  </a:lnTo>
                  <a:lnTo>
                    <a:pt x="480" y="101"/>
                  </a:lnTo>
                  <a:lnTo>
                    <a:pt x="485" y="96"/>
                  </a:lnTo>
                  <a:lnTo>
                    <a:pt x="489" y="92"/>
                  </a:lnTo>
                  <a:lnTo>
                    <a:pt x="494" y="92"/>
                  </a:lnTo>
                  <a:lnTo>
                    <a:pt x="499" y="87"/>
                  </a:lnTo>
                  <a:lnTo>
                    <a:pt x="504" y="82"/>
                  </a:lnTo>
                  <a:lnTo>
                    <a:pt x="509" y="77"/>
                  </a:lnTo>
                  <a:lnTo>
                    <a:pt x="513" y="72"/>
                  </a:lnTo>
                  <a:lnTo>
                    <a:pt x="518" y="72"/>
                  </a:lnTo>
                  <a:lnTo>
                    <a:pt x="523" y="68"/>
                  </a:lnTo>
                  <a:lnTo>
                    <a:pt x="528" y="63"/>
                  </a:lnTo>
                  <a:lnTo>
                    <a:pt x="533" y="58"/>
                  </a:lnTo>
                  <a:lnTo>
                    <a:pt x="537" y="58"/>
                  </a:lnTo>
                  <a:lnTo>
                    <a:pt x="542" y="53"/>
                  </a:lnTo>
                  <a:lnTo>
                    <a:pt x="547" y="48"/>
                  </a:lnTo>
                  <a:lnTo>
                    <a:pt x="552" y="44"/>
                  </a:lnTo>
                  <a:lnTo>
                    <a:pt x="557" y="39"/>
                  </a:lnTo>
                  <a:lnTo>
                    <a:pt x="561" y="34"/>
                  </a:lnTo>
                  <a:lnTo>
                    <a:pt x="566" y="34"/>
                  </a:lnTo>
                  <a:lnTo>
                    <a:pt x="571" y="29"/>
                  </a:lnTo>
                  <a:lnTo>
                    <a:pt x="576" y="24"/>
                  </a:lnTo>
                  <a:lnTo>
                    <a:pt x="581" y="20"/>
                  </a:lnTo>
                  <a:lnTo>
                    <a:pt x="585" y="20"/>
                  </a:lnTo>
                  <a:lnTo>
                    <a:pt x="590" y="15"/>
                  </a:lnTo>
                  <a:lnTo>
                    <a:pt x="595" y="10"/>
                  </a:lnTo>
                  <a:lnTo>
                    <a:pt x="600" y="5"/>
                  </a:lnTo>
                  <a:lnTo>
                    <a:pt x="605" y="0"/>
                  </a:lnTo>
                  <a:lnTo>
                    <a:pt x="609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122"/>
            <p:cNvSpPr>
              <a:spLocks/>
            </p:cNvSpPr>
            <p:nvPr/>
          </p:nvSpPr>
          <p:spPr bwMode="auto">
            <a:xfrm>
              <a:off x="4353" y="1926"/>
              <a:ext cx="610" cy="480"/>
            </a:xfrm>
            <a:custGeom>
              <a:avLst/>
              <a:gdLst>
                <a:gd name="T0" fmla="*/ 10 w 610"/>
                <a:gd name="T1" fmla="*/ 471 h 480"/>
                <a:gd name="T2" fmla="*/ 24 w 610"/>
                <a:gd name="T3" fmla="*/ 461 h 480"/>
                <a:gd name="T4" fmla="*/ 39 w 610"/>
                <a:gd name="T5" fmla="*/ 447 h 480"/>
                <a:gd name="T6" fmla="*/ 53 w 610"/>
                <a:gd name="T7" fmla="*/ 437 h 480"/>
                <a:gd name="T8" fmla="*/ 68 w 610"/>
                <a:gd name="T9" fmla="*/ 428 h 480"/>
                <a:gd name="T10" fmla="*/ 82 w 610"/>
                <a:gd name="T11" fmla="*/ 413 h 480"/>
                <a:gd name="T12" fmla="*/ 96 w 610"/>
                <a:gd name="T13" fmla="*/ 404 h 480"/>
                <a:gd name="T14" fmla="*/ 111 w 610"/>
                <a:gd name="T15" fmla="*/ 389 h 480"/>
                <a:gd name="T16" fmla="*/ 125 w 610"/>
                <a:gd name="T17" fmla="*/ 380 h 480"/>
                <a:gd name="T18" fmla="*/ 140 w 610"/>
                <a:gd name="T19" fmla="*/ 370 h 480"/>
                <a:gd name="T20" fmla="*/ 154 w 610"/>
                <a:gd name="T21" fmla="*/ 356 h 480"/>
                <a:gd name="T22" fmla="*/ 168 w 610"/>
                <a:gd name="T23" fmla="*/ 346 h 480"/>
                <a:gd name="T24" fmla="*/ 183 w 610"/>
                <a:gd name="T25" fmla="*/ 336 h 480"/>
                <a:gd name="T26" fmla="*/ 197 w 610"/>
                <a:gd name="T27" fmla="*/ 322 h 480"/>
                <a:gd name="T28" fmla="*/ 212 w 610"/>
                <a:gd name="T29" fmla="*/ 312 h 480"/>
                <a:gd name="T30" fmla="*/ 226 w 610"/>
                <a:gd name="T31" fmla="*/ 303 h 480"/>
                <a:gd name="T32" fmla="*/ 240 w 610"/>
                <a:gd name="T33" fmla="*/ 288 h 480"/>
                <a:gd name="T34" fmla="*/ 255 w 610"/>
                <a:gd name="T35" fmla="*/ 279 h 480"/>
                <a:gd name="T36" fmla="*/ 269 w 610"/>
                <a:gd name="T37" fmla="*/ 264 h 480"/>
                <a:gd name="T38" fmla="*/ 284 w 610"/>
                <a:gd name="T39" fmla="*/ 255 h 480"/>
                <a:gd name="T40" fmla="*/ 298 w 610"/>
                <a:gd name="T41" fmla="*/ 245 h 480"/>
                <a:gd name="T42" fmla="*/ 312 w 610"/>
                <a:gd name="T43" fmla="*/ 231 h 480"/>
                <a:gd name="T44" fmla="*/ 327 w 610"/>
                <a:gd name="T45" fmla="*/ 221 h 480"/>
                <a:gd name="T46" fmla="*/ 341 w 610"/>
                <a:gd name="T47" fmla="*/ 212 h 480"/>
                <a:gd name="T48" fmla="*/ 356 w 610"/>
                <a:gd name="T49" fmla="*/ 197 h 480"/>
                <a:gd name="T50" fmla="*/ 370 w 610"/>
                <a:gd name="T51" fmla="*/ 188 h 480"/>
                <a:gd name="T52" fmla="*/ 384 w 610"/>
                <a:gd name="T53" fmla="*/ 178 h 480"/>
                <a:gd name="T54" fmla="*/ 399 w 610"/>
                <a:gd name="T55" fmla="*/ 164 h 480"/>
                <a:gd name="T56" fmla="*/ 413 w 610"/>
                <a:gd name="T57" fmla="*/ 154 h 480"/>
                <a:gd name="T58" fmla="*/ 428 w 610"/>
                <a:gd name="T59" fmla="*/ 140 h 480"/>
                <a:gd name="T60" fmla="*/ 442 w 610"/>
                <a:gd name="T61" fmla="*/ 130 h 480"/>
                <a:gd name="T62" fmla="*/ 456 w 610"/>
                <a:gd name="T63" fmla="*/ 120 h 480"/>
                <a:gd name="T64" fmla="*/ 471 w 610"/>
                <a:gd name="T65" fmla="*/ 106 h 480"/>
                <a:gd name="T66" fmla="*/ 485 w 610"/>
                <a:gd name="T67" fmla="*/ 96 h 480"/>
                <a:gd name="T68" fmla="*/ 500 w 610"/>
                <a:gd name="T69" fmla="*/ 87 h 480"/>
                <a:gd name="T70" fmla="*/ 514 w 610"/>
                <a:gd name="T71" fmla="*/ 72 h 480"/>
                <a:gd name="T72" fmla="*/ 528 w 610"/>
                <a:gd name="T73" fmla="*/ 63 h 480"/>
                <a:gd name="T74" fmla="*/ 543 w 610"/>
                <a:gd name="T75" fmla="*/ 53 h 480"/>
                <a:gd name="T76" fmla="*/ 557 w 610"/>
                <a:gd name="T77" fmla="*/ 39 h 480"/>
                <a:gd name="T78" fmla="*/ 572 w 610"/>
                <a:gd name="T79" fmla="*/ 29 h 480"/>
                <a:gd name="T80" fmla="*/ 586 w 610"/>
                <a:gd name="T81" fmla="*/ 15 h 480"/>
                <a:gd name="T82" fmla="*/ 600 w 610"/>
                <a:gd name="T83" fmla="*/ 5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0"/>
                <a:gd name="T127" fmla="*/ 0 h 480"/>
                <a:gd name="T128" fmla="*/ 610 w 610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0" h="480">
                  <a:moveTo>
                    <a:pt x="0" y="480"/>
                  </a:moveTo>
                  <a:lnTo>
                    <a:pt x="5" y="476"/>
                  </a:lnTo>
                  <a:lnTo>
                    <a:pt x="10" y="471"/>
                  </a:lnTo>
                  <a:lnTo>
                    <a:pt x="15" y="466"/>
                  </a:lnTo>
                  <a:lnTo>
                    <a:pt x="20" y="461"/>
                  </a:lnTo>
                  <a:lnTo>
                    <a:pt x="24" y="461"/>
                  </a:lnTo>
                  <a:lnTo>
                    <a:pt x="29" y="456"/>
                  </a:lnTo>
                  <a:lnTo>
                    <a:pt x="34" y="452"/>
                  </a:lnTo>
                  <a:lnTo>
                    <a:pt x="39" y="447"/>
                  </a:lnTo>
                  <a:lnTo>
                    <a:pt x="44" y="447"/>
                  </a:lnTo>
                  <a:lnTo>
                    <a:pt x="48" y="442"/>
                  </a:lnTo>
                  <a:lnTo>
                    <a:pt x="53" y="437"/>
                  </a:lnTo>
                  <a:lnTo>
                    <a:pt x="58" y="432"/>
                  </a:lnTo>
                  <a:lnTo>
                    <a:pt x="63" y="428"/>
                  </a:lnTo>
                  <a:lnTo>
                    <a:pt x="68" y="428"/>
                  </a:lnTo>
                  <a:lnTo>
                    <a:pt x="72" y="423"/>
                  </a:lnTo>
                  <a:lnTo>
                    <a:pt x="77" y="418"/>
                  </a:lnTo>
                  <a:lnTo>
                    <a:pt x="82" y="413"/>
                  </a:lnTo>
                  <a:lnTo>
                    <a:pt x="87" y="408"/>
                  </a:lnTo>
                  <a:lnTo>
                    <a:pt x="92" y="408"/>
                  </a:lnTo>
                  <a:lnTo>
                    <a:pt x="96" y="404"/>
                  </a:lnTo>
                  <a:lnTo>
                    <a:pt x="101" y="399"/>
                  </a:lnTo>
                  <a:lnTo>
                    <a:pt x="106" y="394"/>
                  </a:lnTo>
                  <a:lnTo>
                    <a:pt x="111" y="389"/>
                  </a:lnTo>
                  <a:lnTo>
                    <a:pt x="116" y="389"/>
                  </a:lnTo>
                  <a:lnTo>
                    <a:pt x="120" y="384"/>
                  </a:lnTo>
                  <a:lnTo>
                    <a:pt x="125" y="380"/>
                  </a:lnTo>
                  <a:lnTo>
                    <a:pt x="130" y="375"/>
                  </a:lnTo>
                  <a:lnTo>
                    <a:pt x="135" y="375"/>
                  </a:lnTo>
                  <a:lnTo>
                    <a:pt x="140" y="370"/>
                  </a:lnTo>
                  <a:lnTo>
                    <a:pt x="144" y="365"/>
                  </a:lnTo>
                  <a:lnTo>
                    <a:pt x="149" y="360"/>
                  </a:lnTo>
                  <a:lnTo>
                    <a:pt x="154" y="356"/>
                  </a:lnTo>
                  <a:lnTo>
                    <a:pt x="159" y="356"/>
                  </a:lnTo>
                  <a:lnTo>
                    <a:pt x="164" y="351"/>
                  </a:lnTo>
                  <a:lnTo>
                    <a:pt x="168" y="346"/>
                  </a:lnTo>
                  <a:lnTo>
                    <a:pt x="173" y="341"/>
                  </a:lnTo>
                  <a:lnTo>
                    <a:pt x="178" y="341"/>
                  </a:lnTo>
                  <a:lnTo>
                    <a:pt x="183" y="336"/>
                  </a:lnTo>
                  <a:lnTo>
                    <a:pt x="188" y="332"/>
                  </a:lnTo>
                  <a:lnTo>
                    <a:pt x="192" y="327"/>
                  </a:lnTo>
                  <a:lnTo>
                    <a:pt x="197" y="322"/>
                  </a:lnTo>
                  <a:lnTo>
                    <a:pt x="202" y="322"/>
                  </a:lnTo>
                  <a:lnTo>
                    <a:pt x="207" y="317"/>
                  </a:lnTo>
                  <a:lnTo>
                    <a:pt x="212" y="312"/>
                  </a:lnTo>
                  <a:lnTo>
                    <a:pt x="216" y="308"/>
                  </a:lnTo>
                  <a:lnTo>
                    <a:pt x="221" y="303"/>
                  </a:lnTo>
                  <a:lnTo>
                    <a:pt x="226" y="303"/>
                  </a:lnTo>
                  <a:lnTo>
                    <a:pt x="231" y="298"/>
                  </a:lnTo>
                  <a:lnTo>
                    <a:pt x="236" y="293"/>
                  </a:lnTo>
                  <a:lnTo>
                    <a:pt x="240" y="288"/>
                  </a:lnTo>
                  <a:lnTo>
                    <a:pt x="245" y="284"/>
                  </a:lnTo>
                  <a:lnTo>
                    <a:pt x="250" y="284"/>
                  </a:lnTo>
                  <a:lnTo>
                    <a:pt x="255" y="279"/>
                  </a:lnTo>
                  <a:lnTo>
                    <a:pt x="260" y="274"/>
                  </a:lnTo>
                  <a:lnTo>
                    <a:pt x="264" y="269"/>
                  </a:lnTo>
                  <a:lnTo>
                    <a:pt x="269" y="264"/>
                  </a:lnTo>
                  <a:lnTo>
                    <a:pt x="274" y="264"/>
                  </a:lnTo>
                  <a:lnTo>
                    <a:pt x="279" y="260"/>
                  </a:lnTo>
                  <a:lnTo>
                    <a:pt x="284" y="255"/>
                  </a:lnTo>
                  <a:lnTo>
                    <a:pt x="288" y="250"/>
                  </a:lnTo>
                  <a:lnTo>
                    <a:pt x="293" y="250"/>
                  </a:lnTo>
                  <a:lnTo>
                    <a:pt x="298" y="245"/>
                  </a:lnTo>
                  <a:lnTo>
                    <a:pt x="303" y="240"/>
                  </a:lnTo>
                  <a:lnTo>
                    <a:pt x="308" y="236"/>
                  </a:lnTo>
                  <a:lnTo>
                    <a:pt x="312" y="231"/>
                  </a:lnTo>
                  <a:lnTo>
                    <a:pt x="317" y="231"/>
                  </a:lnTo>
                  <a:lnTo>
                    <a:pt x="322" y="226"/>
                  </a:lnTo>
                  <a:lnTo>
                    <a:pt x="327" y="221"/>
                  </a:lnTo>
                  <a:lnTo>
                    <a:pt x="332" y="216"/>
                  </a:lnTo>
                  <a:lnTo>
                    <a:pt x="336" y="216"/>
                  </a:lnTo>
                  <a:lnTo>
                    <a:pt x="341" y="212"/>
                  </a:lnTo>
                  <a:lnTo>
                    <a:pt x="346" y="207"/>
                  </a:lnTo>
                  <a:lnTo>
                    <a:pt x="351" y="202"/>
                  </a:lnTo>
                  <a:lnTo>
                    <a:pt x="356" y="197"/>
                  </a:lnTo>
                  <a:lnTo>
                    <a:pt x="360" y="197"/>
                  </a:lnTo>
                  <a:lnTo>
                    <a:pt x="365" y="192"/>
                  </a:lnTo>
                  <a:lnTo>
                    <a:pt x="370" y="188"/>
                  </a:lnTo>
                  <a:lnTo>
                    <a:pt x="375" y="183"/>
                  </a:lnTo>
                  <a:lnTo>
                    <a:pt x="380" y="178"/>
                  </a:lnTo>
                  <a:lnTo>
                    <a:pt x="384" y="178"/>
                  </a:lnTo>
                  <a:lnTo>
                    <a:pt x="389" y="173"/>
                  </a:lnTo>
                  <a:lnTo>
                    <a:pt x="394" y="168"/>
                  </a:lnTo>
                  <a:lnTo>
                    <a:pt x="399" y="164"/>
                  </a:lnTo>
                  <a:lnTo>
                    <a:pt x="404" y="159"/>
                  </a:lnTo>
                  <a:lnTo>
                    <a:pt x="408" y="159"/>
                  </a:lnTo>
                  <a:lnTo>
                    <a:pt x="413" y="154"/>
                  </a:lnTo>
                  <a:lnTo>
                    <a:pt x="418" y="149"/>
                  </a:lnTo>
                  <a:lnTo>
                    <a:pt x="423" y="144"/>
                  </a:lnTo>
                  <a:lnTo>
                    <a:pt x="428" y="140"/>
                  </a:lnTo>
                  <a:lnTo>
                    <a:pt x="432" y="140"/>
                  </a:lnTo>
                  <a:lnTo>
                    <a:pt x="437" y="135"/>
                  </a:lnTo>
                  <a:lnTo>
                    <a:pt x="442" y="130"/>
                  </a:lnTo>
                  <a:lnTo>
                    <a:pt x="447" y="125"/>
                  </a:lnTo>
                  <a:lnTo>
                    <a:pt x="452" y="125"/>
                  </a:lnTo>
                  <a:lnTo>
                    <a:pt x="456" y="120"/>
                  </a:lnTo>
                  <a:lnTo>
                    <a:pt x="461" y="116"/>
                  </a:lnTo>
                  <a:lnTo>
                    <a:pt x="466" y="111"/>
                  </a:lnTo>
                  <a:lnTo>
                    <a:pt x="471" y="106"/>
                  </a:lnTo>
                  <a:lnTo>
                    <a:pt x="476" y="106"/>
                  </a:lnTo>
                  <a:lnTo>
                    <a:pt x="480" y="101"/>
                  </a:lnTo>
                  <a:lnTo>
                    <a:pt x="485" y="96"/>
                  </a:lnTo>
                  <a:lnTo>
                    <a:pt x="490" y="92"/>
                  </a:lnTo>
                  <a:lnTo>
                    <a:pt x="495" y="92"/>
                  </a:lnTo>
                  <a:lnTo>
                    <a:pt x="500" y="87"/>
                  </a:lnTo>
                  <a:lnTo>
                    <a:pt x="504" y="82"/>
                  </a:lnTo>
                  <a:lnTo>
                    <a:pt x="509" y="77"/>
                  </a:lnTo>
                  <a:lnTo>
                    <a:pt x="514" y="72"/>
                  </a:lnTo>
                  <a:lnTo>
                    <a:pt x="519" y="72"/>
                  </a:lnTo>
                  <a:lnTo>
                    <a:pt x="524" y="68"/>
                  </a:lnTo>
                  <a:lnTo>
                    <a:pt x="528" y="63"/>
                  </a:lnTo>
                  <a:lnTo>
                    <a:pt x="533" y="58"/>
                  </a:lnTo>
                  <a:lnTo>
                    <a:pt x="538" y="53"/>
                  </a:lnTo>
                  <a:lnTo>
                    <a:pt x="543" y="53"/>
                  </a:lnTo>
                  <a:lnTo>
                    <a:pt x="548" y="48"/>
                  </a:lnTo>
                  <a:lnTo>
                    <a:pt x="552" y="44"/>
                  </a:lnTo>
                  <a:lnTo>
                    <a:pt x="557" y="39"/>
                  </a:lnTo>
                  <a:lnTo>
                    <a:pt x="562" y="34"/>
                  </a:lnTo>
                  <a:lnTo>
                    <a:pt x="567" y="34"/>
                  </a:lnTo>
                  <a:lnTo>
                    <a:pt x="572" y="29"/>
                  </a:lnTo>
                  <a:lnTo>
                    <a:pt x="576" y="24"/>
                  </a:lnTo>
                  <a:lnTo>
                    <a:pt x="581" y="20"/>
                  </a:lnTo>
                  <a:lnTo>
                    <a:pt x="586" y="15"/>
                  </a:lnTo>
                  <a:lnTo>
                    <a:pt x="591" y="15"/>
                  </a:lnTo>
                  <a:lnTo>
                    <a:pt x="596" y="10"/>
                  </a:lnTo>
                  <a:lnTo>
                    <a:pt x="600" y="5"/>
                  </a:lnTo>
                  <a:lnTo>
                    <a:pt x="605" y="0"/>
                  </a:lnTo>
                  <a:lnTo>
                    <a:pt x="61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123"/>
            <p:cNvSpPr>
              <a:spLocks/>
            </p:cNvSpPr>
            <p:nvPr/>
          </p:nvSpPr>
          <p:spPr bwMode="auto">
            <a:xfrm>
              <a:off x="4963" y="1730"/>
              <a:ext cx="254" cy="196"/>
            </a:xfrm>
            <a:custGeom>
              <a:avLst/>
              <a:gdLst>
                <a:gd name="T0" fmla="*/ 0 w 254"/>
                <a:gd name="T1" fmla="*/ 196 h 196"/>
                <a:gd name="T2" fmla="*/ 5 w 254"/>
                <a:gd name="T3" fmla="*/ 192 h 196"/>
                <a:gd name="T4" fmla="*/ 10 w 254"/>
                <a:gd name="T5" fmla="*/ 187 h 196"/>
                <a:gd name="T6" fmla="*/ 14 w 254"/>
                <a:gd name="T7" fmla="*/ 182 h 196"/>
                <a:gd name="T8" fmla="*/ 19 w 254"/>
                <a:gd name="T9" fmla="*/ 177 h 196"/>
                <a:gd name="T10" fmla="*/ 24 w 254"/>
                <a:gd name="T11" fmla="*/ 177 h 196"/>
                <a:gd name="T12" fmla="*/ 29 w 254"/>
                <a:gd name="T13" fmla="*/ 172 h 196"/>
                <a:gd name="T14" fmla="*/ 34 w 254"/>
                <a:gd name="T15" fmla="*/ 168 h 196"/>
                <a:gd name="T16" fmla="*/ 38 w 254"/>
                <a:gd name="T17" fmla="*/ 163 h 196"/>
                <a:gd name="T18" fmla="*/ 43 w 254"/>
                <a:gd name="T19" fmla="*/ 163 h 196"/>
                <a:gd name="T20" fmla="*/ 48 w 254"/>
                <a:gd name="T21" fmla="*/ 158 h 196"/>
                <a:gd name="T22" fmla="*/ 53 w 254"/>
                <a:gd name="T23" fmla="*/ 153 h 196"/>
                <a:gd name="T24" fmla="*/ 58 w 254"/>
                <a:gd name="T25" fmla="*/ 148 h 196"/>
                <a:gd name="T26" fmla="*/ 62 w 254"/>
                <a:gd name="T27" fmla="*/ 144 h 196"/>
                <a:gd name="T28" fmla="*/ 67 w 254"/>
                <a:gd name="T29" fmla="*/ 144 h 196"/>
                <a:gd name="T30" fmla="*/ 72 w 254"/>
                <a:gd name="T31" fmla="*/ 139 h 196"/>
                <a:gd name="T32" fmla="*/ 77 w 254"/>
                <a:gd name="T33" fmla="*/ 134 h 196"/>
                <a:gd name="T34" fmla="*/ 82 w 254"/>
                <a:gd name="T35" fmla="*/ 129 h 196"/>
                <a:gd name="T36" fmla="*/ 86 w 254"/>
                <a:gd name="T37" fmla="*/ 124 h 196"/>
                <a:gd name="T38" fmla="*/ 91 w 254"/>
                <a:gd name="T39" fmla="*/ 124 h 196"/>
                <a:gd name="T40" fmla="*/ 96 w 254"/>
                <a:gd name="T41" fmla="*/ 120 h 196"/>
                <a:gd name="T42" fmla="*/ 101 w 254"/>
                <a:gd name="T43" fmla="*/ 115 h 196"/>
                <a:gd name="T44" fmla="*/ 106 w 254"/>
                <a:gd name="T45" fmla="*/ 110 h 196"/>
                <a:gd name="T46" fmla="*/ 110 w 254"/>
                <a:gd name="T47" fmla="*/ 105 h 196"/>
                <a:gd name="T48" fmla="*/ 115 w 254"/>
                <a:gd name="T49" fmla="*/ 105 h 196"/>
                <a:gd name="T50" fmla="*/ 120 w 254"/>
                <a:gd name="T51" fmla="*/ 100 h 196"/>
                <a:gd name="T52" fmla="*/ 125 w 254"/>
                <a:gd name="T53" fmla="*/ 96 h 196"/>
                <a:gd name="T54" fmla="*/ 130 w 254"/>
                <a:gd name="T55" fmla="*/ 91 h 196"/>
                <a:gd name="T56" fmla="*/ 134 w 254"/>
                <a:gd name="T57" fmla="*/ 86 h 196"/>
                <a:gd name="T58" fmla="*/ 139 w 254"/>
                <a:gd name="T59" fmla="*/ 86 h 196"/>
                <a:gd name="T60" fmla="*/ 144 w 254"/>
                <a:gd name="T61" fmla="*/ 81 h 196"/>
                <a:gd name="T62" fmla="*/ 149 w 254"/>
                <a:gd name="T63" fmla="*/ 76 h 196"/>
                <a:gd name="T64" fmla="*/ 154 w 254"/>
                <a:gd name="T65" fmla="*/ 72 h 196"/>
                <a:gd name="T66" fmla="*/ 158 w 254"/>
                <a:gd name="T67" fmla="*/ 72 h 196"/>
                <a:gd name="T68" fmla="*/ 163 w 254"/>
                <a:gd name="T69" fmla="*/ 67 h 196"/>
                <a:gd name="T70" fmla="*/ 168 w 254"/>
                <a:gd name="T71" fmla="*/ 62 h 196"/>
                <a:gd name="T72" fmla="*/ 173 w 254"/>
                <a:gd name="T73" fmla="*/ 57 h 196"/>
                <a:gd name="T74" fmla="*/ 178 w 254"/>
                <a:gd name="T75" fmla="*/ 52 h 196"/>
                <a:gd name="T76" fmla="*/ 182 w 254"/>
                <a:gd name="T77" fmla="*/ 52 h 196"/>
                <a:gd name="T78" fmla="*/ 187 w 254"/>
                <a:gd name="T79" fmla="*/ 48 h 196"/>
                <a:gd name="T80" fmla="*/ 192 w 254"/>
                <a:gd name="T81" fmla="*/ 43 h 196"/>
                <a:gd name="T82" fmla="*/ 197 w 254"/>
                <a:gd name="T83" fmla="*/ 38 h 196"/>
                <a:gd name="T84" fmla="*/ 202 w 254"/>
                <a:gd name="T85" fmla="*/ 38 h 196"/>
                <a:gd name="T86" fmla="*/ 206 w 254"/>
                <a:gd name="T87" fmla="*/ 33 h 196"/>
                <a:gd name="T88" fmla="*/ 211 w 254"/>
                <a:gd name="T89" fmla="*/ 28 h 196"/>
                <a:gd name="T90" fmla="*/ 216 w 254"/>
                <a:gd name="T91" fmla="*/ 24 h 196"/>
                <a:gd name="T92" fmla="*/ 221 w 254"/>
                <a:gd name="T93" fmla="*/ 19 h 196"/>
                <a:gd name="T94" fmla="*/ 226 w 254"/>
                <a:gd name="T95" fmla="*/ 19 h 196"/>
                <a:gd name="T96" fmla="*/ 230 w 254"/>
                <a:gd name="T97" fmla="*/ 14 h 196"/>
                <a:gd name="T98" fmla="*/ 235 w 254"/>
                <a:gd name="T99" fmla="*/ 9 h 196"/>
                <a:gd name="T100" fmla="*/ 240 w 254"/>
                <a:gd name="T101" fmla="*/ 4 h 196"/>
                <a:gd name="T102" fmla="*/ 245 w 254"/>
                <a:gd name="T103" fmla="*/ 0 h 196"/>
                <a:gd name="T104" fmla="*/ 250 w 254"/>
                <a:gd name="T105" fmla="*/ 0 h 196"/>
                <a:gd name="T106" fmla="*/ 254 w 254"/>
                <a:gd name="T107" fmla="*/ 0 h 1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196"/>
                <a:gd name="T164" fmla="*/ 254 w 254"/>
                <a:gd name="T165" fmla="*/ 196 h 1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196">
                  <a:moveTo>
                    <a:pt x="0" y="196"/>
                  </a:moveTo>
                  <a:lnTo>
                    <a:pt x="5" y="192"/>
                  </a:lnTo>
                  <a:lnTo>
                    <a:pt x="10" y="187"/>
                  </a:lnTo>
                  <a:lnTo>
                    <a:pt x="14" y="182"/>
                  </a:lnTo>
                  <a:lnTo>
                    <a:pt x="19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34" y="168"/>
                  </a:lnTo>
                  <a:lnTo>
                    <a:pt x="38" y="163"/>
                  </a:lnTo>
                  <a:lnTo>
                    <a:pt x="43" y="163"/>
                  </a:lnTo>
                  <a:lnTo>
                    <a:pt x="48" y="158"/>
                  </a:lnTo>
                  <a:lnTo>
                    <a:pt x="53" y="153"/>
                  </a:lnTo>
                  <a:lnTo>
                    <a:pt x="58" y="148"/>
                  </a:lnTo>
                  <a:lnTo>
                    <a:pt x="62" y="144"/>
                  </a:lnTo>
                  <a:lnTo>
                    <a:pt x="67" y="144"/>
                  </a:lnTo>
                  <a:lnTo>
                    <a:pt x="72" y="139"/>
                  </a:lnTo>
                  <a:lnTo>
                    <a:pt x="77" y="134"/>
                  </a:lnTo>
                  <a:lnTo>
                    <a:pt x="82" y="129"/>
                  </a:lnTo>
                  <a:lnTo>
                    <a:pt x="86" y="124"/>
                  </a:lnTo>
                  <a:lnTo>
                    <a:pt x="91" y="124"/>
                  </a:lnTo>
                  <a:lnTo>
                    <a:pt x="96" y="120"/>
                  </a:lnTo>
                  <a:lnTo>
                    <a:pt x="101" y="115"/>
                  </a:lnTo>
                  <a:lnTo>
                    <a:pt x="106" y="110"/>
                  </a:lnTo>
                  <a:lnTo>
                    <a:pt x="110" y="105"/>
                  </a:lnTo>
                  <a:lnTo>
                    <a:pt x="115" y="105"/>
                  </a:lnTo>
                  <a:lnTo>
                    <a:pt x="120" y="100"/>
                  </a:lnTo>
                  <a:lnTo>
                    <a:pt x="125" y="96"/>
                  </a:lnTo>
                  <a:lnTo>
                    <a:pt x="130" y="91"/>
                  </a:lnTo>
                  <a:lnTo>
                    <a:pt x="134" y="86"/>
                  </a:lnTo>
                  <a:lnTo>
                    <a:pt x="139" y="86"/>
                  </a:lnTo>
                  <a:lnTo>
                    <a:pt x="144" y="81"/>
                  </a:lnTo>
                  <a:lnTo>
                    <a:pt x="149" y="76"/>
                  </a:lnTo>
                  <a:lnTo>
                    <a:pt x="154" y="72"/>
                  </a:lnTo>
                  <a:lnTo>
                    <a:pt x="158" y="72"/>
                  </a:lnTo>
                  <a:lnTo>
                    <a:pt x="163" y="67"/>
                  </a:lnTo>
                  <a:lnTo>
                    <a:pt x="168" y="62"/>
                  </a:lnTo>
                  <a:lnTo>
                    <a:pt x="173" y="57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7" y="48"/>
                  </a:lnTo>
                  <a:lnTo>
                    <a:pt x="192" y="43"/>
                  </a:lnTo>
                  <a:lnTo>
                    <a:pt x="197" y="38"/>
                  </a:lnTo>
                  <a:lnTo>
                    <a:pt x="202" y="38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6" y="24"/>
                  </a:lnTo>
                  <a:lnTo>
                    <a:pt x="221" y="19"/>
                  </a:lnTo>
                  <a:lnTo>
                    <a:pt x="226" y="19"/>
                  </a:lnTo>
                  <a:lnTo>
                    <a:pt x="230" y="14"/>
                  </a:lnTo>
                  <a:lnTo>
                    <a:pt x="235" y="9"/>
                  </a:lnTo>
                  <a:lnTo>
                    <a:pt x="240" y="4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124"/>
            <p:cNvSpPr>
              <a:spLocks/>
            </p:cNvSpPr>
            <p:nvPr/>
          </p:nvSpPr>
          <p:spPr bwMode="auto">
            <a:xfrm>
              <a:off x="3134" y="2771"/>
              <a:ext cx="591" cy="600"/>
            </a:xfrm>
            <a:custGeom>
              <a:avLst/>
              <a:gdLst>
                <a:gd name="T0" fmla="*/ 10 w 591"/>
                <a:gd name="T1" fmla="*/ 581 h 600"/>
                <a:gd name="T2" fmla="*/ 20 w 591"/>
                <a:gd name="T3" fmla="*/ 562 h 600"/>
                <a:gd name="T4" fmla="*/ 34 w 591"/>
                <a:gd name="T5" fmla="*/ 543 h 600"/>
                <a:gd name="T6" fmla="*/ 48 w 591"/>
                <a:gd name="T7" fmla="*/ 519 h 600"/>
                <a:gd name="T8" fmla="*/ 63 w 591"/>
                <a:gd name="T9" fmla="*/ 499 h 600"/>
                <a:gd name="T10" fmla="*/ 77 w 591"/>
                <a:gd name="T11" fmla="*/ 480 h 600"/>
                <a:gd name="T12" fmla="*/ 92 w 591"/>
                <a:gd name="T13" fmla="*/ 461 h 600"/>
                <a:gd name="T14" fmla="*/ 106 w 591"/>
                <a:gd name="T15" fmla="*/ 442 h 600"/>
                <a:gd name="T16" fmla="*/ 120 w 591"/>
                <a:gd name="T17" fmla="*/ 423 h 600"/>
                <a:gd name="T18" fmla="*/ 135 w 591"/>
                <a:gd name="T19" fmla="*/ 403 h 600"/>
                <a:gd name="T20" fmla="*/ 149 w 591"/>
                <a:gd name="T21" fmla="*/ 389 h 600"/>
                <a:gd name="T22" fmla="*/ 164 w 591"/>
                <a:gd name="T23" fmla="*/ 370 h 600"/>
                <a:gd name="T24" fmla="*/ 178 w 591"/>
                <a:gd name="T25" fmla="*/ 355 h 600"/>
                <a:gd name="T26" fmla="*/ 192 w 591"/>
                <a:gd name="T27" fmla="*/ 336 h 600"/>
                <a:gd name="T28" fmla="*/ 207 w 591"/>
                <a:gd name="T29" fmla="*/ 322 h 600"/>
                <a:gd name="T30" fmla="*/ 221 w 591"/>
                <a:gd name="T31" fmla="*/ 307 h 600"/>
                <a:gd name="T32" fmla="*/ 236 w 591"/>
                <a:gd name="T33" fmla="*/ 293 h 600"/>
                <a:gd name="T34" fmla="*/ 245 w 591"/>
                <a:gd name="T35" fmla="*/ 283 h 600"/>
                <a:gd name="T36" fmla="*/ 255 w 591"/>
                <a:gd name="T37" fmla="*/ 274 h 600"/>
                <a:gd name="T38" fmla="*/ 269 w 591"/>
                <a:gd name="T39" fmla="*/ 255 h 600"/>
                <a:gd name="T40" fmla="*/ 284 w 591"/>
                <a:gd name="T41" fmla="*/ 245 h 600"/>
                <a:gd name="T42" fmla="*/ 293 w 591"/>
                <a:gd name="T43" fmla="*/ 235 h 600"/>
                <a:gd name="T44" fmla="*/ 308 w 591"/>
                <a:gd name="T45" fmla="*/ 221 h 600"/>
                <a:gd name="T46" fmla="*/ 322 w 591"/>
                <a:gd name="T47" fmla="*/ 207 h 600"/>
                <a:gd name="T48" fmla="*/ 336 w 591"/>
                <a:gd name="T49" fmla="*/ 192 h 600"/>
                <a:gd name="T50" fmla="*/ 351 w 591"/>
                <a:gd name="T51" fmla="*/ 183 h 600"/>
                <a:gd name="T52" fmla="*/ 365 w 591"/>
                <a:gd name="T53" fmla="*/ 168 h 600"/>
                <a:gd name="T54" fmla="*/ 380 w 591"/>
                <a:gd name="T55" fmla="*/ 159 h 600"/>
                <a:gd name="T56" fmla="*/ 394 w 591"/>
                <a:gd name="T57" fmla="*/ 144 h 600"/>
                <a:gd name="T58" fmla="*/ 408 w 591"/>
                <a:gd name="T59" fmla="*/ 130 h 600"/>
                <a:gd name="T60" fmla="*/ 423 w 591"/>
                <a:gd name="T61" fmla="*/ 120 h 600"/>
                <a:gd name="T62" fmla="*/ 437 w 591"/>
                <a:gd name="T63" fmla="*/ 111 h 600"/>
                <a:gd name="T64" fmla="*/ 452 w 591"/>
                <a:gd name="T65" fmla="*/ 96 h 600"/>
                <a:gd name="T66" fmla="*/ 466 w 591"/>
                <a:gd name="T67" fmla="*/ 87 h 600"/>
                <a:gd name="T68" fmla="*/ 480 w 591"/>
                <a:gd name="T69" fmla="*/ 77 h 600"/>
                <a:gd name="T70" fmla="*/ 495 w 591"/>
                <a:gd name="T71" fmla="*/ 67 h 600"/>
                <a:gd name="T72" fmla="*/ 509 w 591"/>
                <a:gd name="T73" fmla="*/ 58 h 600"/>
                <a:gd name="T74" fmla="*/ 524 w 591"/>
                <a:gd name="T75" fmla="*/ 48 h 600"/>
                <a:gd name="T76" fmla="*/ 538 w 591"/>
                <a:gd name="T77" fmla="*/ 39 h 600"/>
                <a:gd name="T78" fmla="*/ 552 w 591"/>
                <a:gd name="T79" fmla="*/ 24 h 600"/>
                <a:gd name="T80" fmla="*/ 567 w 591"/>
                <a:gd name="T81" fmla="*/ 15 h 600"/>
                <a:gd name="T82" fmla="*/ 581 w 591"/>
                <a:gd name="T83" fmla="*/ 5 h 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1"/>
                <a:gd name="T127" fmla="*/ 0 h 600"/>
                <a:gd name="T128" fmla="*/ 591 w 591"/>
                <a:gd name="T129" fmla="*/ 600 h 6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1" h="600">
                  <a:moveTo>
                    <a:pt x="0" y="600"/>
                  </a:moveTo>
                  <a:lnTo>
                    <a:pt x="0" y="591"/>
                  </a:lnTo>
                  <a:lnTo>
                    <a:pt x="10" y="581"/>
                  </a:lnTo>
                  <a:lnTo>
                    <a:pt x="10" y="576"/>
                  </a:lnTo>
                  <a:lnTo>
                    <a:pt x="20" y="567"/>
                  </a:lnTo>
                  <a:lnTo>
                    <a:pt x="20" y="562"/>
                  </a:lnTo>
                  <a:lnTo>
                    <a:pt x="24" y="557"/>
                  </a:lnTo>
                  <a:lnTo>
                    <a:pt x="34" y="547"/>
                  </a:lnTo>
                  <a:lnTo>
                    <a:pt x="34" y="543"/>
                  </a:lnTo>
                  <a:lnTo>
                    <a:pt x="44" y="533"/>
                  </a:lnTo>
                  <a:lnTo>
                    <a:pt x="44" y="523"/>
                  </a:lnTo>
                  <a:lnTo>
                    <a:pt x="48" y="519"/>
                  </a:lnTo>
                  <a:lnTo>
                    <a:pt x="53" y="514"/>
                  </a:lnTo>
                  <a:lnTo>
                    <a:pt x="63" y="504"/>
                  </a:lnTo>
                  <a:lnTo>
                    <a:pt x="63" y="499"/>
                  </a:lnTo>
                  <a:lnTo>
                    <a:pt x="72" y="490"/>
                  </a:lnTo>
                  <a:lnTo>
                    <a:pt x="72" y="485"/>
                  </a:lnTo>
                  <a:lnTo>
                    <a:pt x="77" y="480"/>
                  </a:lnTo>
                  <a:lnTo>
                    <a:pt x="82" y="475"/>
                  </a:lnTo>
                  <a:lnTo>
                    <a:pt x="92" y="466"/>
                  </a:lnTo>
                  <a:lnTo>
                    <a:pt x="92" y="461"/>
                  </a:lnTo>
                  <a:lnTo>
                    <a:pt x="96" y="456"/>
                  </a:lnTo>
                  <a:lnTo>
                    <a:pt x="106" y="447"/>
                  </a:lnTo>
                  <a:lnTo>
                    <a:pt x="106" y="442"/>
                  </a:lnTo>
                  <a:lnTo>
                    <a:pt x="111" y="437"/>
                  </a:lnTo>
                  <a:lnTo>
                    <a:pt x="120" y="427"/>
                  </a:lnTo>
                  <a:lnTo>
                    <a:pt x="120" y="423"/>
                  </a:lnTo>
                  <a:lnTo>
                    <a:pt x="125" y="418"/>
                  </a:lnTo>
                  <a:lnTo>
                    <a:pt x="135" y="408"/>
                  </a:lnTo>
                  <a:lnTo>
                    <a:pt x="135" y="403"/>
                  </a:lnTo>
                  <a:lnTo>
                    <a:pt x="140" y="399"/>
                  </a:lnTo>
                  <a:lnTo>
                    <a:pt x="144" y="394"/>
                  </a:lnTo>
                  <a:lnTo>
                    <a:pt x="149" y="389"/>
                  </a:lnTo>
                  <a:lnTo>
                    <a:pt x="159" y="379"/>
                  </a:lnTo>
                  <a:lnTo>
                    <a:pt x="159" y="375"/>
                  </a:lnTo>
                  <a:lnTo>
                    <a:pt x="164" y="370"/>
                  </a:lnTo>
                  <a:lnTo>
                    <a:pt x="168" y="365"/>
                  </a:lnTo>
                  <a:lnTo>
                    <a:pt x="173" y="360"/>
                  </a:lnTo>
                  <a:lnTo>
                    <a:pt x="178" y="355"/>
                  </a:lnTo>
                  <a:lnTo>
                    <a:pt x="183" y="351"/>
                  </a:lnTo>
                  <a:lnTo>
                    <a:pt x="192" y="341"/>
                  </a:lnTo>
                  <a:lnTo>
                    <a:pt x="192" y="336"/>
                  </a:lnTo>
                  <a:lnTo>
                    <a:pt x="197" y="331"/>
                  </a:lnTo>
                  <a:lnTo>
                    <a:pt x="202" y="327"/>
                  </a:lnTo>
                  <a:lnTo>
                    <a:pt x="207" y="322"/>
                  </a:lnTo>
                  <a:lnTo>
                    <a:pt x="212" y="317"/>
                  </a:lnTo>
                  <a:lnTo>
                    <a:pt x="216" y="312"/>
                  </a:lnTo>
                  <a:lnTo>
                    <a:pt x="221" y="307"/>
                  </a:lnTo>
                  <a:lnTo>
                    <a:pt x="226" y="303"/>
                  </a:lnTo>
                  <a:lnTo>
                    <a:pt x="231" y="298"/>
                  </a:lnTo>
                  <a:lnTo>
                    <a:pt x="236" y="293"/>
                  </a:lnTo>
                  <a:lnTo>
                    <a:pt x="245" y="283"/>
                  </a:lnTo>
                  <a:lnTo>
                    <a:pt x="240" y="283"/>
                  </a:lnTo>
                  <a:lnTo>
                    <a:pt x="245" y="283"/>
                  </a:lnTo>
                  <a:lnTo>
                    <a:pt x="255" y="274"/>
                  </a:lnTo>
                  <a:lnTo>
                    <a:pt x="250" y="274"/>
                  </a:lnTo>
                  <a:lnTo>
                    <a:pt x="255" y="274"/>
                  </a:lnTo>
                  <a:lnTo>
                    <a:pt x="264" y="264"/>
                  </a:lnTo>
                  <a:lnTo>
                    <a:pt x="264" y="259"/>
                  </a:lnTo>
                  <a:lnTo>
                    <a:pt x="269" y="255"/>
                  </a:lnTo>
                  <a:lnTo>
                    <a:pt x="274" y="250"/>
                  </a:lnTo>
                  <a:lnTo>
                    <a:pt x="279" y="250"/>
                  </a:lnTo>
                  <a:lnTo>
                    <a:pt x="284" y="245"/>
                  </a:lnTo>
                  <a:lnTo>
                    <a:pt x="293" y="235"/>
                  </a:lnTo>
                  <a:lnTo>
                    <a:pt x="288" y="235"/>
                  </a:lnTo>
                  <a:lnTo>
                    <a:pt x="293" y="235"/>
                  </a:lnTo>
                  <a:lnTo>
                    <a:pt x="298" y="231"/>
                  </a:lnTo>
                  <a:lnTo>
                    <a:pt x="303" y="226"/>
                  </a:lnTo>
                  <a:lnTo>
                    <a:pt x="308" y="221"/>
                  </a:lnTo>
                  <a:lnTo>
                    <a:pt x="312" y="216"/>
                  </a:lnTo>
                  <a:lnTo>
                    <a:pt x="317" y="211"/>
                  </a:lnTo>
                  <a:lnTo>
                    <a:pt x="322" y="207"/>
                  </a:lnTo>
                  <a:lnTo>
                    <a:pt x="327" y="202"/>
                  </a:lnTo>
                  <a:lnTo>
                    <a:pt x="332" y="197"/>
                  </a:lnTo>
                  <a:lnTo>
                    <a:pt x="336" y="192"/>
                  </a:lnTo>
                  <a:lnTo>
                    <a:pt x="341" y="187"/>
                  </a:lnTo>
                  <a:lnTo>
                    <a:pt x="346" y="183"/>
                  </a:lnTo>
                  <a:lnTo>
                    <a:pt x="351" y="183"/>
                  </a:lnTo>
                  <a:lnTo>
                    <a:pt x="356" y="178"/>
                  </a:lnTo>
                  <a:lnTo>
                    <a:pt x="360" y="173"/>
                  </a:lnTo>
                  <a:lnTo>
                    <a:pt x="365" y="168"/>
                  </a:lnTo>
                  <a:lnTo>
                    <a:pt x="370" y="163"/>
                  </a:lnTo>
                  <a:lnTo>
                    <a:pt x="375" y="159"/>
                  </a:lnTo>
                  <a:lnTo>
                    <a:pt x="380" y="159"/>
                  </a:lnTo>
                  <a:lnTo>
                    <a:pt x="384" y="154"/>
                  </a:lnTo>
                  <a:lnTo>
                    <a:pt x="389" y="149"/>
                  </a:lnTo>
                  <a:lnTo>
                    <a:pt x="394" y="144"/>
                  </a:lnTo>
                  <a:lnTo>
                    <a:pt x="399" y="139"/>
                  </a:lnTo>
                  <a:lnTo>
                    <a:pt x="404" y="135"/>
                  </a:lnTo>
                  <a:lnTo>
                    <a:pt x="408" y="130"/>
                  </a:lnTo>
                  <a:lnTo>
                    <a:pt x="413" y="130"/>
                  </a:lnTo>
                  <a:lnTo>
                    <a:pt x="418" y="125"/>
                  </a:lnTo>
                  <a:lnTo>
                    <a:pt x="423" y="120"/>
                  </a:lnTo>
                  <a:lnTo>
                    <a:pt x="428" y="115"/>
                  </a:lnTo>
                  <a:lnTo>
                    <a:pt x="432" y="115"/>
                  </a:lnTo>
                  <a:lnTo>
                    <a:pt x="437" y="111"/>
                  </a:lnTo>
                  <a:lnTo>
                    <a:pt x="442" y="106"/>
                  </a:lnTo>
                  <a:lnTo>
                    <a:pt x="447" y="101"/>
                  </a:lnTo>
                  <a:lnTo>
                    <a:pt x="452" y="96"/>
                  </a:lnTo>
                  <a:lnTo>
                    <a:pt x="456" y="96"/>
                  </a:lnTo>
                  <a:lnTo>
                    <a:pt x="461" y="91"/>
                  </a:lnTo>
                  <a:lnTo>
                    <a:pt x="466" y="87"/>
                  </a:lnTo>
                  <a:lnTo>
                    <a:pt x="471" y="82"/>
                  </a:lnTo>
                  <a:lnTo>
                    <a:pt x="476" y="82"/>
                  </a:lnTo>
                  <a:lnTo>
                    <a:pt x="480" y="77"/>
                  </a:lnTo>
                  <a:lnTo>
                    <a:pt x="485" y="72"/>
                  </a:lnTo>
                  <a:lnTo>
                    <a:pt x="490" y="72"/>
                  </a:lnTo>
                  <a:lnTo>
                    <a:pt x="495" y="67"/>
                  </a:lnTo>
                  <a:lnTo>
                    <a:pt x="500" y="63"/>
                  </a:lnTo>
                  <a:lnTo>
                    <a:pt x="504" y="58"/>
                  </a:lnTo>
                  <a:lnTo>
                    <a:pt x="509" y="58"/>
                  </a:lnTo>
                  <a:lnTo>
                    <a:pt x="514" y="53"/>
                  </a:lnTo>
                  <a:lnTo>
                    <a:pt x="519" y="48"/>
                  </a:lnTo>
                  <a:lnTo>
                    <a:pt x="524" y="48"/>
                  </a:lnTo>
                  <a:lnTo>
                    <a:pt x="528" y="43"/>
                  </a:lnTo>
                  <a:lnTo>
                    <a:pt x="533" y="39"/>
                  </a:lnTo>
                  <a:lnTo>
                    <a:pt x="538" y="39"/>
                  </a:lnTo>
                  <a:lnTo>
                    <a:pt x="543" y="34"/>
                  </a:lnTo>
                  <a:lnTo>
                    <a:pt x="548" y="29"/>
                  </a:lnTo>
                  <a:lnTo>
                    <a:pt x="552" y="24"/>
                  </a:lnTo>
                  <a:lnTo>
                    <a:pt x="557" y="24"/>
                  </a:lnTo>
                  <a:lnTo>
                    <a:pt x="562" y="19"/>
                  </a:lnTo>
                  <a:lnTo>
                    <a:pt x="567" y="15"/>
                  </a:lnTo>
                  <a:lnTo>
                    <a:pt x="572" y="15"/>
                  </a:lnTo>
                  <a:lnTo>
                    <a:pt x="576" y="10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125"/>
            <p:cNvSpPr>
              <a:spLocks/>
            </p:cNvSpPr>
            <p:nvPr/>
          </p:nvSpPr>
          <p:spPr bwMode="auto">
            <a:xfrm>
              <a:off x="3725" y="2488"/>
              <a:ext cx="609" cy="283"/>
            </a:xfrm>
            <a:custGeom>
              <a:avLst/>
              <a:gdLst>
                <a:gd name="T0" fmla="*/ 9 w 609"/>
                <a:gd name="T1" fmla="*/ 278 h 283"/>
                <a:gd name="T2" fmla="*/ 24 w 609"/>
                <a:gd name="T3" fmla="*/ 269 h 283"/>
                <a:gd name="T4" fmla="*/ 38 w 609"/>
                <a:gd name="T5" fmla="*/ 259 h 283"/>
                <a:gd name="T6" fmla="*/ 53 w 609"/>
                <a:gd name="T7" fmla="*/ 250 h 283"/>
                <a:gd name="T8" fmla="*/ 67 w 609"/>
                <a:gd name="T9" fmla="*/ 245 h 283"/>
                <a:gd name="T10" fmla="*/ 81 w 609"/>
                <a:gd name="T11" fmla="*/ 235 h 283"/>
                <a:gd name="T12" fmla="*/ 96 w 609"/>
                <a:gd name="T13" fmla="*/ 226 h 283"/>
                <a:gd name="T14" fmla="*/ 110 w 609"/>
                <a:gd name="T15" fmla="*/ 216 h 283"/>
                <a:gd name="T16" fmla="*/ 125 w 609"/>
                <a:gd name="T17" fmla="*/ 211 h 283"/>
                <a:gd name="T18" fmla="*/ 139 w 609"/>
                <a:gd name="T19" fmla="*/ 202 h 283"/>
                <a:gd name="T20" fmla="*/ 153 w 609"/>
                <a:gd name="T21" fmla="*/ 197 h 283"/>
                <a:gd name="T22" fmla="*/ 168 w 609"/>
                <a:gd name="T23" fmla="*/ 187 h 283"/>
                <a:gd name="T24" fmla="*/ 182 w 609"/>
                <a:gd name="T25" fmla="*/ 178 h 283"/>
                <a:gd name="T26" fmla="*/ 197 w 609"/>
                <a:gd name="T27" fmla="*/ 173 h 283"/>
                <a:gd name="T28" fmla="*/ 211 w 609"/>
                <a:gd name="T29" fmla="*/ 163 h 283"/>
                <a:gd name="T30" fmla="*/ 225 w 609"/>
                <a:gd name="T31" fmla="*/ 158 h 283"/>
                <a:gd name="T32" fmla="*/ 240 w 609"/>
                <a:gd name="T33" fmla="*/ 149 h 283"/>
                <a:gd name="T34" fmla="*/ 254 w 609"/>
                <a:gd name="T35" fmla="*/ 144 h 283"/>
                <a:gd name="T36" fmla="*/ 269 w 609"/>
                <a:gd name="T37" fmla="*/ 134 h 283"/>
                <a:gd name="T38" fmla="*/ 283 w 609"/>
                <a:gd name="T39" fmla="*/ 130 h 283"/>
                <a:gd name="T40" fmla="*/ 297 w 609"/>
                <a:gd name="T41" fmla="*/ 125 h 283"/>
                <a:gd name="T42" fmla="*/ 312 w 609"/>
                <a:gd name="T43" fmla="*/ 115 h 283"/>
                <a:gd name="T44" fmla="*/ 326 w 609"/>
                <a:gd name="T45" fmla="*/ 110 h 283"/>
                <a:gd name="T46" fmla="*/ 341 w 609"/>
                <a:gd name="T47" fmla="*/ 106 h 283"/>
                <a:gd name="T48" fmla="*/ 355 w 609"/>
                <a:gd name="T49" fmla="*/ 96 h 283"/>
                <a:gd name="T50" fmla="*/ 369 w 609"/>
                <a:gd name="T51" fmla="*/ 91 h 283"/>
                <a:gd name="T52" fmla="*/ 384 w 609"/>
                <a:gd name="T53" fmla="*/ 86 h 283"/>
                <a:gd name="T54" fmla="*/ 398 w 609"/>
                <a:gd name="T55" fmla="*/ 82 h 283"/>
                <a:gd name="T56" fmla="*/ 413 w 609"/>
                <a:gd name="T57" fmla="*/ 72 h 283"/>
                <a:gd name="T58" fmla="*/ 427 w 609"/>
                <a:gd name="T59" fmla="*/ 67 h 283"/>
                <a:gd name="T60" fmla="*/ 441 w 609"/>
                <a:gd name="T61" fmla="*/ 62 h 283"/>
                <a:gd name="T62" fmla="*/ 456 w 609"/>
                <a:gd name="T63" fmla="*/ 58 h 283"/>
                <a:gd name="T64" fmla="*/ 470 w 609"/>
                <a:gd name="T65" fmla="*/ 53 h 283"/>
                <a:gd name="T66" fmla="*/ 484 w 609"/>
                <a:gd name="T67" fmla="*/ 43 h 283"/>
                <a:gd name="T68" fmla="*/ 499 w 609"/>
                <a:gd name="T69" fmla="*/ 38 h 283"/>
                <a:gd name="T70" fmla="*/ 513 w 609"/>
                <a:gd name="T71" fmla="*/ 34 h 283"/>
                <a:gd name="T72" fmla="*/ 528 w 609"/>
                <a:gd name="T73" fmla="*/ 29 h 283"/>
                <a:gd name="T74" fmla="*/ 542 w 609"/>
                <a:gd name="T75" fmla="*/ 24 h 283"/>
                <a:gd name="T76" fmla="*/ 556 w 609"/>
                <a:gd name="T77" fmla="*/ 19 h 283"/>
                <a:gd name="T78" fmla="*/ 571 w 609"/>
                <a:gd name="T79" fmla="*/ 14 h 283"/>
                <a:gd name="T80" fmla="*/ 585 w 609"/>
                <a:gd name="T81" fmla="*/ 10 h 283"/>
                <a:gd name="T82" fmla="*/ 600 w 609"/>
                <a:gd name="T83" fmla="*/ 5 h 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9"/>
                <a:gd name="T127" fmla="*/ 0 h 283"/>
                <a:gd name="T128" fmla="*/ 609 w 609"/>
                <a:gd name="T129" fmla="*/ 283 h 2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9" h="283">
                  <a:moveTo>
                    <a:pt x="0" y="283"/>
                  </a:moveTo>
                  <a:lnTo>
                    <a:pt x="5" y="283"/>
                  </a:lnTo>
                  <a:lnTo>
                    <a:pt x="9" y="278"/>
                  </a:lnTo>
                  <a:lnTo>
                    <a:pt x="14" y="274"/>
                  </a:lnTo>
                  <a:lnTo>
                    <a:pt x="19" y="274"/>
                  </a:lnTo>
                  <a:lnTo>
                    <a:pt x="24" y="269"/>
                  </a:lnTo>
                  <a:lnTo>
                    <a:pt x="29" y="264"/>
                  </a:lnTo>
                  <a:lnTo>
                    <a:pt x="33" y="264"/>
                  </a:lnTo>
                  <a:lnTo>
                    <a:pt x="38" y="259"/>
                  </a:lnTo>
                  <a:lnTo>
                    <a:pt x="43" y="259"/>
                  </a:lnTo>
                  <a:lnTo>
                    <a:pt x="48" y="254"/>
                  </a:lnTo>
                  <a:lnTo>
                    <a:pt x="53" y="250"/>
                  </a:lnTo>
                  <a:lnTo>
                    <a:pt x="57" y="250"/>
                  </a:lnTo>
                  <a:lnTo>
                    <a:pt x="62" y="245"/>
                  </a:lnTo>
                  <a:lnTo>
                    <a:pt x="67" y="245"/>
                  </a:lnTo>
                  <a:lnTo>
                    <a:pt x="72" y="240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86" y="230"/>
                  </a:lnTo>
                  <a:lnTo>
                    <a:pt x="91" y="230"/>
                  </a:lnTo>
                  <a:lnTo>
                    <a:pt x="96" y="226"/>
                  </a:lnTo>
                  <a:lnTo>
                    <a:pt x="101" y="226"/>
                  </a:lnTo>
                  <a:lnTo>
                    <a:pt x="105" y="221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0" y="211"/>
                  </a:lnTo>
                  <a:lnTo>
                    <a:pt x="125" y="211"/>
                  </a:lnTo>
                  <a:lnTo>
                    <a:pt x="129" y="206"/>
                  </a:lnTo>
                  <a:lnTo>
                    <a:pt x="134" y="206"/>
                  </a:lnTo>
                  <a:lnTo>
                    <a:pt x="139" y="202"/>
                  </a:lnTo>
                  <a:lnTo>
                    <a:pt x="144" y="202"/>
                  </a:lnTo>
                  <a:lnTo>
                    <a:pt x="149" y="197"/>
                  </a:lnTo>
                  <a:lnTo>
                    <a:pt x="153" y="197"/>
                  </a:lnTo>
                  <a:lnTo>
                    <a:pt x="158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177" y="182"/>
                  </a:lnTo>
                  <a:lnTo>
                    <a:pt x="182" y="178"/>
                  </a:lnTo>
                  <a:lnTo>
                    <a:pt x="187" y="178"/>
                  </a:lnTo>
                  <a:lnTo>
                    <a:pt x="192" y="173"/>
                  </a:lnTo>
                  <a:lnTo>
                    <a:pt x="197" y="173"/>
                  </a:lnTo>
                  <a:lnTo>
                    <a:pt x="201" y="168"/>
                  </a:lnTo>
                  <a:lnTo>
                    <a:pt x="206" y="168"/>
                  </a:lnTo>
                  <a:lnTo>
                    <a:pt x="211" y="163"/>
                  </a:lnTo>
                  <a:lnTo>
                    <a:pt x="216" y="163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0" y="154"/>
                  </a:lnTo>
                  <a:lnTo>
                    <a:pt x="235" y="154"/>
                  </a:lnTo>
                  <a:lnTo>
                    <a:pt x="240" y="149"/>
                  </a:lnTo>
                  <a:lnTo>
                    <a:pt x="245" y="149"/>
                  </a:lnTo>
                  <a:lnTo>
                    <a:pt x="249" y="144"/>
                  </a:lnTo>
                  <a:lnTo>
                    <a:pt x="254" y="144"/>
                  </a:lnTo>
                  <a:lnTo>
                    <a:pt x="259" y="139"/>
                  </a:lnTo>
                  <a:lnTo>
                    <a:pt x="264" y="139"/>
                  </a:lnTo>
                  <a:lnTo>
                    <a:pt x="269" y="134"/>
                  </a:lnTo>
                  <a:lnTo>
                    <a:pt x="273" y="134"/>
                  </a:lnTo>
                  <a:lnTo>
                    <a:pt x="278" y="134"/>
                  </a:lnTo>
                  <a:lnTo>
                    <a:pt x="283" y="130"/>
                  </a:lnTo>
                  <a:lnTo>
                    <a:pt x="288" y="130"/>
                  </a:lnTo>
                  <a:lnTo>
                    <a:pt x="293" y="125"/>
                  </a:lnTo>
                  <a:lnTo>
                    <a:pt x="297" y="125"/>
                  </a:lnTo>
                  <a:lnTo>
                    <a:pt x="302" y="120"/>
                  </a:lnTo>
                  <a:lnTo>
                    <a:pt x="307" y="120"/>
                  </a:lnTo>
                  <a:lnTo>
                    <a:pt x="312" y="115"/>
                  </a:lnTo>
                  <a:lnTo>
                    <a:pt x="317" y="115"/>
                  </a:lnTo>
                  <a:lnTo>
                    <a:pt x="321" y="110"/>
                  </a:lnTo>
                  <a:lnTo>
                    <a:pt x="326" y="110"/>
                  </a:lnTo>
                  <a:lnTo>
                    <a:pt x="331" y="110"/>
                  </a:lnTo>
                  <a:lnTo>
                    <a:pt x="336" y="106"/>
                  </a:lnTo>
                  <a:lnTo>
                    <a:pt x="341" y="106"/>
                  </a:lnTo>
                  <a:lnTo>
                    <a:pt x="345" y="101"/>
                  </a:lnTo>
                  <a:lnTo>
                    <a:pt x="350" y="101"/>
                  </a:lnTo>
                  <a:lnTo>
                    <a:pt x="355" y="96"/>
                  </a:lnTo>
                  <a:lnTo>
                    <a:pt x="360" y="96"/>
                  </a:lnTo>
                  <a:lnTo>
                    <a:pt x="365" y="96"/>
                  </a:lnTo>
                  <a:lnTo>
                    <a:pt x="369" y="91"/>
                  </a:lnTo>
                  <a:lnTo>
                    <a:pt x="374" y="91"/>
                  </a:lnTo>
                  <a:lnTo>
                    <a:pt x="379" y="86"/>
                  </a:lnTo>
                  <a:lnTo>
                    <a:pt x="384" y="86"/>
                  </a:lnTo>
                  <a:lnTo>
                    <a:pt x="389" y="82"/>
                  </a:lnTo>
                  <a:lnTo>
                    <a:pt x="393" y="82"/>
                  </a:lnTo>
                  <a:lnTo>
                    <a:pt x="398" y="82"/>
                  </a:lnTo>
                  <a:lnTo>
                    <a:pt x="403" y="77"/>
                  </a:lnTo>
                  <a:lnTo>
                    <a:pt x="408" y="77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2" y="72"/>
                  </a:lnTo>
                  <a:lnTo>
                    <a:pt x="427" y="67"/>
                  </a:lnTo>
                  <a:lnTo>
                    <a:pt x="432" y="67"/>
                  </a:lnTo>
                  <a:lnTo>
                    <a:pt x="437" y="62"/>
                  </a:lnTo>
                  <a:lnTo>
                    <a:pt x="441" y="62"/>
                  </a:lnTo>
                  <a:lnTo>
                    <a:pt x="446" y="62"/>
                  </a:lnTo>
                  <a:lnTo>
                    <a:pt x="451" y="58"/>
                  </a:lnTo>
                  <a:lnTo>
                    <a:pt x="456" y="58"/>
                  </a:lnTo>
                  <a:lnTo>
                    <a:pt x="460" y="53"/>
                  </a:lnTo>
                  <a:lnTo>
                    <a:pt x="465" y="53"/>
                  </a:lnTo>
                  <a:lnTo>
                    <a:pt x="470" y="53"/>
                  </a:lnTo>
                  <a:lnTo>
                    <a:pt x="475" y="48"/>
                  </a:lnTo>
                  <a:lnTo>
                    <a:pt x="480" y="48"/>
                  </a:lnTo>
                  <a:lnTo>
                    <a:pt x="484" y="43"/>
                  </a:lnTo>
                  <a:lnTo>
                    <a:pt x="489" y="43"/>
                  </a:lnTo>
                  <a:lnTo>
                    <a:pt x="494" y="43"/>
                  </a:lnTo>
                  <a:lnTo>
                    <a:pt x="499" y="38"/>
                  </a:lnTo>
                  <a:lnTo>
                    <a:pt x="504" y="38"/>
                  </a:lnTo>
                  <a:lnTo>
                    <a:pt x="508" y="38"/>
                  </a:lnTo>
                  <a:lnTo>
                    <a:pt x="513" y="34"/>
                  </a:lnTo>
                  <a:lnTo>
                    <a:pt x="518" y="34"/>
                  </a:lnTo>
                  <a:lnTo>
                    <a:pt x="523" y="29"/>
                  </a:lnTo>
                  <a:lnTo>
                    <a:pt x="528" y="29"/>
                  </a:lnTo>
                  <a:lnTo>
                    <a:pt x="532" y="29"/>
                  </a:lnTo>
                  <a:lnTo>
                    <a:pt x="537" y="24"/>
                  </a:lnTo>
                  <a:lnTo>
                    <a:pt x="542" y="24"/>
                  </a:lnTo>
                  <a:lnTo>
                    <a:pt x="547" y="24"/>
                  </a:lnTo>
                  <a:lnTo>
                    <a:pt x="552" y="19"/>
                  </a:lnTo>
                  <a:lnTo>
                    <a:pt x="556" y="19"/>
                  </a:lnTo>
                  <a:lnTo>
                    <a:pt x="561" y="19"/>
                  </a:lnTo>
                  <a:lnTo>
                    <a:pt x="566" y="14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0"/>
                  </a:lnTo>
                  <a:lnTo>
                    <a:pt x="585" y="10"/>
                  </a:lnTo>
                  <a:lnTo>
                    <a:pt x="590" y="5"/>
                  </a:lnTo>
                  <a:lnTo>
                    <a:pt x="595" y="5"/>
                  </a:lnTo>
                  <a:lnTo>
                    <a:pt x="600" y="5"/>
                  </a:lnTo>
                  <a:lnTo>
                    <a:pt x="604" y="0"/>
                  </a:lnTo>
                  <a:lnTo>
                    <a:pt x="609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126"/>
            <p:cNvSpPr>
              <a:spLocks/>
            </p:cNvSpPr>
            <p:nvPr/>
          </p:nvSpPr>
          <p:spPr bwMode="auto">
            <a:xfrm>
              <a:off x="4334" y="2325"/>
              <a:ext cx="610" cy="163"/>
            </a:xfrm>
            <a:custGeom>
              <a:avLst/>
              <a:gdLst>
                <a:gd name="T0" fmla="*/ 10 w 610"/>
                <a:gd name="T1" fmla="*/ 158 h 163"/>
                <a:gd name="T2" fmla="*/ 24 w 610"/>
                <a:gd name="T3" fmla="*/ 153 h 163"/>
                <a:gd name="T4" fmla="*/ 39 w 610"/>
                <a:gd name="T5" fmla="*/ 149 h 163"/>
                <a:gd name="T6" fmla="*/ 53 w 610"/>
                <a:gd name="T7" fmla="*/ 144 h 163"/>
                <a:gd name="T8" fmla="*/ 67 w 610"/>
                <a:gd name="T9" fmla="*/ 139 h 163"/>
                <a:gd name="T10" fmla="*/ 82 w 610"/>
                <a:gd name="T11" fmla="*/ 139 h 163"/>
                <a:gd name="T12" fmla="*/ 96 w 610"/>
                <a:gd name="T13" fmla="*/ 134 h 163"/>
                <a:gd name="T14" fmla="*/ 111 w 610"/>
                <a:gd name="T15" fmla="*/ 129 h 163"/>
                <a:gd name="T16" fmla="*/ 125 w 610"/>
                <a:gd name="T17" fmla="*/ 125 h 163"/>
                <a:gd name="T18" fmla="*/ 139 w 610"/>
                <a:gd name="T19" fmla="*/ 120 h 163"/>
                <a:gd name="T20" fmla="*/ 154 w 610"/>
                <a:gd name="T21" fmla="*/ 115 h 163"/>
                <a:gd name="T22" fmla="*/ 168 w 610"/>
                <a:gd name="T23" fmla="*/ 110 h 163"/>
                <a:gd name="T24" fmla="*/ 183 w 610"/>
                <a:gd name="T25" fmla="*/ 105 h 163"/>
                <a:gd name="T26" fmla="*/ 197 w 610"/>
                <a:gd name="T27" fmla="*/ 101 h 163"/>
                <a:gd name="T28" fmla="*/ 211 w 610"/>
                <a:gd name="T29" fmla="*/ 96 h 163"/>
                <a:gd name="T30" fmla="*/ 226 w 610"/>
                <a:gd name="T31" fmla="*/ 96 h 163"/>
                <a:gd name="T32" fmla="*/ 240 w 610"/>
                <a:gd name="T33" fmla="*/ 91 h 163"/>
                <a:gd name="T34" fmla="*/ 255 w 610"/>
                <a:gd name="T35" fmla="*/ 86 h 163"/>
                <a:gd name="T36" fmla="*/ 269 w 610"/>
                <a:gd name="T37" fmla="*/ 81 h 163"/>
                <a:gd name="T38" fmla="*/ 283 w 610"/>
                <a:gd name="T39" fmla="*/ 77 h 163"/>
                <a:gd name="T40" fmla="*/ 298 w 610"/>
                <a:gd name="T41" fmla="*/ 77 h 163"/>
                <a:gd name="T42" fmla="*/ 312 w 610"/>
                <a:gd name="T43" fmla="*/ 72 h 163"/>
                <a:gd name="T44" fmla="*/ 327 w 610"/>
                <a:gd name="T45" fmla="*/ 67 h 163"/>
                <a:gd name="T46" fmla="*/ 341 w 610"/>
                <a:gd name="T47" fmla="*/ 62 h 163"/>
                <a:gd name="T48" fmla="*/ 355 w 610"/>
                <a:gd name="T49" fmla="*/ 57 h 163"/>
                <a:gd name="T50" fmla="*/ 370 w 610"/>
                <a:gd name="T51" fmla="*/ 57 h 163"/>
                <a:gd name="T52" fmla="*/ 384 w 610"/>
                <a:gd name="T53" fmla="*/ 53 h 163"/>
                <a:gd name="T54" fmla="*/ 399 w 610"/>
                <a:gd name="T55" fmla="*/ 48 h 163"/>
                <a:gd name="T56" fmla="*/ 413 w 610"/>
                <a:gd name="T57" fmla="*/ 48 h 163"/>
                <a:gd name="T58" fmla="*/ 427 w 610"/>
                <a:gd name="T59" fmla="*/ 43 h 163"/>
                <a:gd name="T60" fmla="*/ 442 w 610"/>
                <a:gd name="T61" fmla="*/ 38 h 163"/>
                <a:gd name="T62" fmla="*/ 456 w 610"/>
                <a:gd name="T63" fmla="*/ 33 h 163"/>
                <a:gd name="T64" fmla="*/ 471 w 610"/>
                <a:gd name="T65" fmla="*/ 33 h 163"/>
                <a:gd name="T66" fmla="*/ 485 w 610"/>
                <a:gd name="T67" fmla="*/ 29 h 163"/>
                <a:gd name="T68" fmla="*/ 499 w 610"/>
                <a:gd name="T69" fmla="*/ 24 h 163"/>
                <a:gd name="T70" fmla="*/ 514 w 610"/>
                <a:gd name="T71" fmla="*/ 24 h 163"/>
                <a:gd name="T72" fmla="*/ 528 w 610"/>
                <a:gd name="T73" fmla="*/ 19 h 163"/>
                <a:gd name="T74" fmla="*/ 543 w 610"/>
                <a:gd name="T75" fmla="*/ 14 h 163"/>
                <a:gd name="T76" fmla="*/ 557 w 610"/>
                <a:gd name="T77" fmla="*/ 14 h 163"/>
                <a:gd name="T78" fmla="*/ 571 w 610"/>
                <a:gd name="T79" fmla="*/ 9 h 163"/>
                <a:gd name="T80" fmla="*/ 586 w 610"/>
                <a:gd name="T81" fmla="*/ 5 h 163"/>
                <a:gd name="T82" fmla="*/ 600 w 610"/>
                <a:gd name="T83" fmla="*/ 5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0"/>
                <a:gd name="T127" fmla="*/ 0 h 163"/>
                <a:gd name="T128" fmla="*/ 610 w 610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0" h="163">
                  <a:moveTo>
                    <a:pt x="0" y="163"/>
                  </a:moveTo>
                  <a:lnTo>
                    <a:pt x="5" y="163"/>
                  </a:lnTo>
                  <a:lnTo>
                    <a:pt x="10" y="158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24" y="153"/>
                  </a:lnTo>
                  <a:lnTo>
                    <a:pt x="29" y="153"/>
                  </a:lnTo>
                  <a:lnTo>
                    <a:pt x="34" y="153"/>
                  </a:lnTo>
                  <a:lnTo>
                    <a:pt x="39" y="149"/>
                  </a:lnTo>
                  <a:lnTo>
                    <a:pt x="43" y="149"/>
                  </a:lnTo>
                  <a:lnTo>
                    <a:pt x="48" y="149"/>
                  </a:lnTo>
                  <a:lnTo>
                    <a:pt x="53" y="144"/>
                  </a:lnTo>
                  <a:lnTo>
                    <a:pt x="58" y="144"/>
                  </a:lnTo>
                  <a:lnTo>
                    <a:pt x="63" y="144"/>
                  </a:lnTo>
                  <a:lnTo>
                    <a:pt x="67" y="139"/>
                  </a:lnTo>
                  <a:lnTo>
                    <a:pt x="72" y="139"/>
                  </a:lnTo>
                  <a:lnTo>
                    <a:pt x="77" y="139"/>
                  </a:lnTo>
                  <a:lnTo>
                    <a:pt x="82" y="139"/>
                  </a:lnTo>
                  <a:lnTo>
                    <a:pt x="87" y="134"/>
                  </a:lnTo>
                  <a:lnTo>
                    <a:pt x="91" y="134"/>
                  </a:lnTo>
                  <a:lnTo>
                    <a:pt x="96" y="134"/>
                  </a:lnTo>
                  <a:lnTo>
                    <a:pt x="101" y="129"/>
                  </a:lnTo>
                  <a:lnTo>
                    <a:pt x="106" y="129"/>
                  </a:lnTo>
                  <a:lnTo>
                    <a:pt x="111" y="129"/>
                  </a:lnTo>
                  <a:lnTo>
                    <a:pt x="115" y="125"/>
                  </a:lnTo>
                  <a:lnTo>
                    <a:pt x="120" y="125"/>
                  </a:lnTo>
                  <a:lnTo>
                    <a:pt x="125" y="125"/>
                  </a:lnTo>
                  <a:lnTo>
                    <a:pt x="130" y="120"/>
                  </a:lnTo>
                  <a:lnTo>
                    <a:pt x="135" y="120"/>
                  </a:lnTo>
                  <a:lnTo>
                    <a:pt x="139" y="120"/>
                  </a:lnTo>
                  <a:lnTo>
                    <a:pt x="144" y="120"/>
                  </a:lnTo>
                  <a:lnTo>
                    <a:pt x="149" y="115"/>
                  </a:lnTo>
                  <a:lnTo>
                    <a:pt x="154" y="115"/>
                  </a:lnTo>
                  <a:lnTo>
                    <a:pt x="159" y="115"/>
                  </a:lnTo>
                  <a:lnTo>
                    <a:pt x="163" y="110"/>
                  </a:lnTo>
                  <a:lnTo>
                    <a:pt x="168" y="110"/>
                  </a:lnTo>
                  <a:lnTo>
                    <a:pt x="173" y="110"/>
                  </a:lnTo>
                  <a:lnTo>
                    <a:pt x="178" y="105"/>
                  </a:lnTo>
                  <a:lnTo>
                    <a:pt x="183" y="105"/>
                  </a:lnTo>
                  <a:lnTo>
                    <a:pt x="187" y="105"/>
                  </a:lnTo>
                  <a:lnTo>
                    <a:pt x="192" y="105"/>
                  </a:lnTo>
                  <a:lnTo>
                    <a:pt x="197" y="101"/>
                  </a:lnTo>
                  <a:lnTo>
                    <a:pt x="202" y="101"/>
                  </a:lnTo>
                  <a:lnTo>
                    <a:pt x="207" y="101"/>
                  </a:lnTo>
                  <a:lnTo>
                    <a:pt x="211" y="96"/>
                  </a:lnTo>
                  <a:lnTo>
                    <a:pt x="216" y="96"/>
                  </a:lnTo>
                  <a:lnTo>
                    <a:pt x="221" y="96"/>
                  </a:lnTo>
                  <a:lnTo>
                    <a:pt x="226" y="96"/>
                  </a:lnTo>
                  <a:lnTo>
                    <a:pt x="231" y="91"/>
                  </a:lnTo>
                  <a:lnTo>
                    <a:pt x="235" y="91"/>
                  </a:lnTo>
                  <a:lnTo>
                    <a:pt x="240" y="91"/>
                  </a:lnTo>
                  <a:lnTo>
                    <a:pt x="245" y="91"/>
                  </a:lnTo>
                  <a:lnTo>
                    <a:pt x="250" y="86"/>
                  </a:lnTo>
                  <a:lnTo>
                    <a:pt x="255" y="86"/>
                  </a:lnTo>
                  <a:lnTo>
                    <a:pt x="259" y="86"/>
                  </a:lnTo>
                  <a:lnTo>
                    <a:pt x="264" y="81"/>
                  </a:lnTo>
                  <a:lnTo>
                    <a:pt x="269" y="81"/>
                  </a:lnTo>
                  <a:lnTo>
                    <a:pt x="274" y="81"/>
                  </a:lnTo>
                  <a:lnTo>
                    <a:pt x="279" y="81"/>
                  </a:lnTo>
                  <a:lnTo>
                    <a:pt x="283" y="77"/>
                  </a:lnTo>
                  <a:lnTo>
                    <a:pt x="288" y="77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3" y="72"/>
                  </a:lnTo>
                  <a:lnTo>
                    <a:pt x="307" y="72"/>
                  </a:lnTo>
                  <a:lnTo>
                    <a:pt x="312" y="72"/>
                  </a:lnTo>
                  <a:lnTo>
                    <a:pt x="317" y="72"/>
                  </a:lnTo>
                  <a:lnTo>
                    <a:pt x="322" y="67"/>
                  </a:lnTo>
                  <a:lnTo>
                    <a:pt x="327" y="67"/>
                  </a:lnTo>
                  <a:lnTo>
                    <a:pt x="331" y="67"/>
                  </a:lnTo>
                  <a:lnTo>
                    <a:pt x="336" y="62"/>
                  </a:lnTo>
                  <a:lnTo>
                    <a:pt x="341" y="62"/>
                  </a:lnTo>
                  <a:lnTo>
                    <a:pt x="346" y="62"/>
                  </a:lnTo>
                  <a:lnTo>
                    <a:pt x="351" y="62"/>
                  </a:lnTo>
                  <a:lnTo>
                    <a:pt x="355" y="57"/>
                  </a:lnTo>
                  <a:lnTo>
                    <a:pt x="360" y="57"/>
                  </a:lnTo>
                  <a:lnTo>
                    <a:pt x="365" y="57"/>
                  </a:lnTo>
                  <a:lnTo>
                    <a:pt x="370" y="57"/>
                  </a:lnTo>
                  <a:lnTo>
                    <a:pt x="375" y="53"/>
                  </a:lnTo>
                  <a:lnTo>
                    <a:pt x="379" y="53"/>
                  </a:lnTo>
                  <a:lnTo>
                    <a:pt x="384" y="53"/>
                  </a:lnTo>
                  <a:lnTo>
                    <a:pt x="389" y="53"/>
                  </a:lnTo>
                  <a:lnTo>
                    <a:pt x="394" y="48"/>
                  </a:lnTo>
                  <a:lnTo>
                    <a:pt x="399" y="48"/>
                  </a:lnTo>
                  <a:lnTo>
                    <a:pt x="403" y="48"/>
                  </a:lnTo>
                  <a:lnTo>
                    <a:pt x="408" y="48"/>
                  </a:lnTo>
                  <a:lnTo>
                    <a:pt x="413" y="48"/>
                  </a:lnTo>
                  <a:lnTo>
                    <a:pt x="418" y="43"/>
                  </a:lnTo>
                  <a:lnTo>
                    <a:pt x="423" y="43"/>
                  </a:lnTo>
                  <a:lnTo>
                    <a:pt x="427" y="43"/>
                  </a:lnTo>
                  <a:lnTo>
                    <a:pt x="432" y="43"/>
                  </a:lnTo>
                  <a:lnTo>
                    <a:pt x="437" y="38"/>
                  </a:lnTo>
                  <a:lnTo>
                    <a:pt x="442" y="38"/>
                  </a:lnTo>
                  <a:lnTo>
                    <a:pt x="447" y="38"/>
                  </a:lnTo>
                  <a:lnTo>
                    <a:pt x="451" y="38"/>
                  </a:lnTo>
                  <a:lnTo>
                    <a:pt x="456" y="33"/>
                  </a:lnTo>
                  <a:lnTo>
                    <a:pt x="461" y="33"/>
                  </a:lnTo>
                  <a:lnTo>
                    <a:pt x="466" y="33"/>
                  </a:lnTo>
                  <a:lnTo>
                    <a:pt x="471" y="33"/>
                  </a:lnTo>
                  <a:lnTo>
                    <a:pt x="475" y="29"/>
                  </a:lnTo>
                  <a:lnTo>
                    <a:pt x="480" y="29"/>
                  </a:lnTo>
                  <a:lnTo>
                    <a:pt x="485" y="29"/>
                  </a:lnTo>
                  <a:lnTo>
                    <a:pt x="490" y="29"/>
                  </a:lnTo>
                  <a:lnTo>
                    <a:pt x="495" y="24"/>
                  </a:lnTo>
                  <a:lnTo>
                    <a:pt x="499" y="24"/>
                  </a:lnTo>
                  <a:lnTo>
                    <a:pt x="504" y="24"/>
                  </a:lnTo>
                  <a:lnTo>
                    <a:pt x="509" y="24"/>
                  </a:lnTo>
                  <a:lnTo>
                    <a:pt x="514" y="24"/>
                  </a:lnTo>
                  <a:lnTo>
                    <a:pt x="519" y="19"/>
                  </a:lnTo>
                  <a:lnTo>
                    <a:pt x="523" y="19"/>
                  </a:lnTo>
                  <a:lnTo>
                    <a:pt x="528" y="19"/>
                  </a:lnTo>
                  <a:lnTo>
                    <a:pt x="533" y="19"/>
                  </a:lnTo>
                  <a:lnTo>
                    <a:pt x="538" y="14"/>
                  </a:lnTo>
                  <a:lnTo>
                    <a:pt x="543" y="14"/>
                  </a:lnTo>
                  <a:lnTo>
                    <a:pt x="547" y="14"/>
                  </a:lnTo>
                  <a:lnTo>
                    <a:pt x="552" y="14"/>
                  </a:lnTo>
                  <a:lnTo>
                    <a:pt x="557" y="14"/>
                  </a:lnTo>
                  <a:lnTo>
                    <a:pt x="562" y="9"/>
                  </a:lnTo>
                  <a:lnTo>
                    <a:pt x="567" y="9"/>
                  </a:lnTo>
                  <a:lnTo>
                    <a:pt x="571" y="9"/>
                  </a:lnTo>
                  <a:lnTo>
                    <a:pt x="576" y="9"/>
                  </a:lnTo>
                  <a:lnTo>
                    <a:pt x="581" y="9"/>
                  </a:lnTo>
                  <a:lnTo>
                    <a:pt x="586" y="5"/>
                  </a:lnTo>
                  <a:lnTo>
                    <a:pt x="591" y="5"/>
                  </a:lnTo>
                  <a:lnTo>
                    <a:pt x="595" y="5"/>
                  </a:lnTo>
                  <a:lnTo>
                    <a:pt x="600" y="5"/>
                  </a:lnTo>
                  <a:lnTo>
                    <a:pt x="605" y="0"/>
                  </a:lnTo>
                  <a:lnTo>
                    <a:pt x="610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127"/>
            <p:cNvSpPr>
              <a:spLocks/>
            </p:cNvSpPr>
            <p:nvPr/>
          </p:nvSpPr>
          <p:spPr bwMode="auto">
            <a:xfrm>
              <a:off x="4944" y="2277"/>
              <a:ext cx="273" cy="48"/>
            </a:xfrm>
            <a:custGeom>
              <a:avLst/>
              <a:gdLst>
                <a:gd name="T0" fmla="*/ 0 w 273"/>
                <a:gd name="T1" fmla="*/ 48 h 48"/>
                <a:gd name="T2" fmla="*/ 5 w 273"/>
                <a:gd name="T3" fmla="*/ 48 h 48"/>
                <a:gd name="T4" fmla="*/ 9 w 273"/>
                <a:gd name="T5" fmla="*/ 48 h 48"/>
                <a:gd name="T6" fmla="*/ 14 w 273"/>
                <a:gd name="T7" fmla="*/ 48 h 48"/>
                <a:gd name="T8" fmla="*/ 19 w 273"/>
                <a:gd name="T9" fmla="*/ 43 h 48"/>
                <a:gd name="T10" fmla="*/ 24 w 273"/>
                <a:gd name="T11" fmla="*/ 43 h 48"/>
                <a:gd name="T12" fmla="*/ 29 w 273"/>
                <a:gd name="T13" fmla="*/ 43 h 48"/>
                <a:gd name="T14" fmla="*/ 33 w 273"/>
                <a:gd name="T15" fmla="*/ 43 h 48"/>
                <a:gd name="T16" fmla="*/ 38 w 273"/>
                <a:gd name="T17" fmla="*/ 43 h 48"/>
                <a:gd name="T18" fmla="*/ 43 w 273"/>
                <a:gd name="T19" fmla="*/ 38 h 48"/>
                <a:gd name="T20" fmla="*/ 48 w 273"/>
                <a:gd name="T21" fmla="*/ 38 h 48"/>
                <a:gd name="T22" fmla="*/ 53 w 273"/>
                <a:gd name="T23" fmla="*/ 38 h 48"/>
                <a:gd name="T24" fmla="*/ 57 w 273"/>
                <a:gd name="T25" fmla="*/ 38 h 48"/>
                <a:gd name="T26" fmla="*/ 62 w 273"/>
                <a:gd name="T27" fmla="*/ 38 h 48"/>
                <a:gd name="T28" fmla="*/ 67 w 273"/>
                <a:gd name="T29" fmla="*/ 33 h 48"/>
                <a:gd name="T30" fmla="*/ 72 w 273"/>
                <a:gd name="T31" fmla="*/ 33 h 48"/>
                <a:gd name="T32" fmla="*/ 77 w 273"/>
                <a:gd name="T33" fmla="*/ 33 h 48"/>
                <a:gd name="T34" fmla="*/ 81 w 273"/>
                <a:gd name="T35" fmla="*/ 33 h 48"/>
                <a:gd name="T36" fmla="*/ 86 w 273"/>
                <a:gd name="T37" fmla="*/ 33 h 48"/>
                <a:gd name="T38" fmla="*/ 91 w 273"/>
                <a:gd name="T39" fmla="*/ 29 h 48"/>
                <a:gd name="T40" fmla="*/ 96 w 273"/>
                <a:gd name="T41" fmla="*/ 29 h 48"/>
                <a:gd name="T42" fmla="*/ 101 w 273"/>
                <a:gd name="T43" fmla="*/ 29 h 48"/>
                <a:gd name="T44" fmla="*/ 105 w 273"/>
                <a:gd name="T45" fmla="*/ 29 h 48"/>
                <a:gd name="T46" fmla="*/ 110 w 273"/>
                <a:gd name="T47" fmla="*/ 29 h 48"/>
                <a:gd name="T48" fmla="*/ 115 w 273"/>
                <a:gd name="T49" fmla="*/ 24 h 48"/>
                <a:gd name="T50" fmla="*/ 120 w 273"/>
                <a:gd name="T51" fmla="*/ 24 h 48"/>
                <a:gd name="T52" fmla="*/ 125 w 273"/>
                <a:gd name="T53" fmla="*/ 24 h 48"/>
                <a:gd name="T54" fmla="*/ 129 w 273"/>
                <a:gd name="T55" fmla="*/ 24 h 48"/>
                <a:gd name="T56" fmla="*/ 134 w 273"/>
                <a:gd name="T57" fmla="*/ 24 h 48"/>
                <a:gd name="T58" fmla="*/ 139 w 273"/>
                <a:gd name="T59" fmla="*/ 19 h 48"/>
                <a:gd name="T60" fmla="*/ 144 w 273"/>
                <a:gd name="T61" fmla="*/ 19 h 48"/>
                <a:gd name="T62" fmla="*/ 149 w 273"/>
                <a:gd name="T63" fmla="*/ 19 h 48"/>
                <a:gd name="T64" fmla="*/ 153 w 273"/>
                <a:gd name="T65" fmla="*/ 19 h 48"/>
                <a:gd name="T66" fmla="*/ 158 w 273"/>
                <a:gd name="T67" fmla="*/ 19 h 48"/>
                <a:gd name="T68" fmla="*/ 163 w 273"/>
                <a:gd name="T69" fmla="*/ 19 h 48"/>
                <a:gd name="T70" fmla="*/ 168 w 273"/>
                <a:gd name="T71" fmla="*/ 14 h 48"/>
                <a:gd name="T72" fmla="*/ 173 w 273"/>
                <a:gd name="T73" fmla="*/ 14 h 48"/>
                <a:gd name="T74" fmla="*/ 177 w 273"/>
                <a:gd name="T75" fmla="*/ 14 h 48"/>
                <a:gd name="T76" fmla="*/ 182 w 273"/>
                <a:gd name="T77" fmla="*/ 14 h 48"/>
                <a:gd name="T78" fmla="*/ 187 w 273"/>
                <a:gd name="T79" fmla="*/ 14 h 48"/>
                <a:gd name="T80" fmla="*/ 192 w 273"/>
                <a:gd name="T81" fmla="*/ 9 h 48"/>
                <a:gd name="T82" fmla="*/ 197 w 273"/>
                <a:gd name="T83" fmla="*/ 9 h 48"/>
                <a:gd name="T84" fmla="*/ 201 w 273"/>
                <a:gd name="T85" fmla="*/ 9 h 48"/>
                <a:gd name="T86" fmla="*/ 206 w 273"/>
                <a:gd name="T87" fmla="*/ 9 h 48"/>
                <a:gd name="T88" fmla="*/ 211 w 273"/>
                <a:gd name="T89" fmla="*/ 9 h 48"/>
                <a:gd name="T90" fmla="*/ 216 w 273"/>
                <a:gd name="T91" fmla="*/ 5 h 48"/>
                <a:gd name="T92" fmla="*/ 221 w 273"/>
                <a:gd name="T93" fmla="*/ 5 h 48"/>
                <a:gd name="T94" fmla="*/ 225 w 273"/>
                <a:gd name="T95" fmla="*/ 5 h 48"/>
                <a:gd name="T96" fmla="*/ 230 w 273"/>
                <a:gd name="T97" fmla="*/ 5 h 48"/>
                <a:gd name="T98" fmla="*/ 235 w 273"/>
                <a:gd name="T99" fmla="*/ 5 h 48"/>
                <a:gd name="T100" fmla="*/ 240 w 273"/>
                <a:gd name="T101" fmla="*/ 5 h 48"/>
                <a:gd name="T102" fmla="*/ 245 w 273"/>
                <a:gd name="T103" fmla="*/ 0 h 48"/>
                <a:gd name="T104" fmla="*/ 249 w 273"/>
                <a:gd name="T105" fmla="*/ 0 h 48"/>
                <a:gd name="T106" fmla="*/ 254 w 273"/>
                <a:gd name="T107" fmla="*/ 0 h 48"/>
                <a:gd name="T108" fmla="*/ 259 w 273"/>
                <a:gd name="T109" fmla="*/ 0 h 48"/>
                <a:gd name="T110" fmla="*/ 264 w 273"/>
                <a:gd name="T111" fmla="*/ 0 h 48"/>
                <a:gd name="T112" fmla="*/ 269 w 273"/>
                <a:gd name="T113" fmla="*/ 0 h 48"/>
                <a:gd name="T114" fmla="*/ 273 w 273"/>
                <a:gd name="T115" fmla="*/ 0 h 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3"/>
                <a:gd name="T175" fmla="*/ 0 h 48"/>
                <a:gd name="T176" fmla="*/ 273 w 273"/>
                <a:gd name="T177" fmla="*/ 48 h 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3" h="48">
                  <a:moveTo>
                    <a:pt x="0" y="48"/>
                  </a:moveTo>
                  <a:lnTo>
                    <a:pt x="5" y="48"/>
                  </a:lnTo>
                  <a:lnTo>
                    <a:pt x="9" y="48"/>
                  </a:lnTo>
                  <a:lnTo>
                    <a:pt x="14" y="48"/>
                  </a:lnTo>
                  <a:lnTo>
                    <a:pt x="19" y="43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33" y="43"/>
                  </a:lnTo>
                  <a:lnTo>
                    <a:pt x="38" y="43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2" y="38"/>
                  </a:lnTo>
                  <a:lnTo>
                    <a:pt x="67" y="33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6" y="33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101" y="29"/>
                  </a:lnTo>
                  <a:lnTo>
                    <a:pt x="105" y="29"/>
                  </a:lnTo>
                  <a:lnTo>
                    <a:pt x="110" y="29"/>
                  </a:lnTo>
                  <a:lnTo>
                    <a:pt x="115" y="24"/>
                  </a:lnTo>
                  <a:lnTo>
                    <a:pt x="120" y="24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34" y="24"/>
                  </a:lnTo>
                  <a:lnTo>
                    <a:pt x="139" y="19"/>
                  </a:lnTo>
                  <a:lnTo>
                    <a:pt x="144" y="19"/>
                  </a:lnTo>
                  <a:lnTo>
                    <a:pt x="149" y="19"/>
                  </a:lnTo>
                  <a:lnTo>
                    <a:pt x="153" y="19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8" y="14"/>
                  </a:lnTo>
                  <a:lnTo>
                    <a:pt x="173" y="14"/>
                  </a:lnTo>
                  <a:lnTo>
                    <a:pt x="177" y="14"/>
                  </a:lnTo>
                  <a:lnTo>
                    <a:pt x="182" y="14"/>
                  </a:lnTo>
                  <a:lnTo>
                    <a:pt x="187" y="14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06" y="9"/>
                  </a:lnTo>
                  <a:lnTo>
                    <a:pt x="211" y="9"/>
                  </a:lnTo>
                  <a:lnTo>
                    <a:pt x="216" y="5"/>
                  </a:lnTo>
                  <a:lnTo>
                    <a:pt x="221" y="5"/>
                  </a:lnTo>
                  <a:lnTo>
                    <a:pt x="225" y="5"/>
                  </a:lnTo>
                  <a:lnTo>
                    <a:pt x="230" y="5"/>
                  </a:lnTo>
                  <a:lnTo>
                    <a:pt x="235" y="5"/>
                  </a:lnTo>
                  <a:lnTo>
                    <a:pt x="240" y="5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Rectangle 128"/>
            <p:cNvSpPr>
              <a:spLocks noChangeArrowheads="1"/>
            </p:cNvSpPr>
            <p:nvPr/>
          </p:nvSpPr>
          <p:spPr bwMode="auto">
            <a:xfrm>
              <a:off x="3936" y="1632"/>
              <a:ext cx="41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a1 = 2.000000</a:t>
              </a:r>
              <a:endParaRPr lang="en-US"/>
            </a:p>
          </p:txBody>
        </p:sp>
      </p:grpSp>
      <p:cxnSp>
        <p:nvCxnSpPr>
          <p:cNvPr id="33801" name="Straight Arrow Connector 127"/>
          <p:cNvCxnSpPr>
            <a:cxnSpLocks noChangeShapeType="1"/>
          </p:cNvCxnSpPr>
          <p:nvPr/>
        </p:nvCxnSpPr>
        <p:spPr bwMode="auto">
          <a:xfrm rot="5400000" flipH="1" flipV="1">
            <a:off x="6477001" y="4267200"/>
            <a:ext cx="3048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2" name="TextBox 128"/>
          <p:cNvSpPr txBox="1">
            <a:spLocks noChangeArrowheads="1"/>
          </p:cNvSpPr>
          <p:nvPr/>
        </p:nvSpPr>
        <p:spPr bwMode="auto">
          <a:xfrm>
            <a:off x="5943600" y="4343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carrying capacity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Autonomous Systems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5913" indent="-315913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r>
              <a:rPr lang="en-US" sz="2900">
                <a:solidFill>
                  <a:srgbClr val="000000"/>
                </a:solidFill>
              </a:rPr>
              <a:t>Autonomous Sigmoid Beverton Holt:</a:t>
            </a:r>
          </a:p>
          <a:p>
            <a:pPr marL="315913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</a:pPr>
            <a:endParaRPr lang="en-US" sz="2900">
              <a:solidFill>
                <a:srgbClr val="000000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743075" y="3832225"/>
            <a:ext cx="10636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>
                <a:solidFill>
                  <a:srgbClr val="000000"/>
                </a:solidFill>
              </a:rPr>
              <a:t>Allee Threshold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2214563" y="4151313"/>
            <a:ext cx="158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3481388"/>
            <a:ext cx="1460500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Graphs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425" y="18288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038725"/>
            <a:ext cx="244792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029200"/>
            <a:ext cx="25050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638800"/>
            <a:ext cx="2466975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Graphs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18288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029200"/>
            <a:ext cx="1876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029200"/>
            <a:ext cx="19145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775F55"/>
                </a:solidFill>
              </a:rPr>
              <a:t>Graphs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425" y="1828800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962525"/>
            <a:ext cx="24574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981575"/>
            <a:ext cx="904875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837</TotalTime>
  <Words>1314</Words>
  <Application>Microsoft Office PowerPoint</Application>
  <PresentationFormat>On-screen Show (4:3)</PresentationFormat>
  <Paragraphs>333</Paragraphs>
  <Slides>42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Population Dynamics</vt:lpstr>
      <vt:lpstr>Slide 2</vt:lpstr>
      <vt:lpstr>Slide 3</vt:lpstr>
      <vt:lpstr>Stability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The Stochastic Sigmoid Beverton Holt</vt:lpstr>
      <vt:lpstr>Density</vt:lpstr>
      <vt:lpstr>Stochastic Iterative Process</vt:lpstr>
      <vt:lpstr>Stochastic Iterative Process</vt:lpstr>
      <vt:lpstr>Previous Results</vt:lpstr>
      <vt:lpstr>…more Previous Results</vt:lpstr>
      <vt:lpstr>Stochastic Sigmoid Beverton Holt</vt:lpstr>
      <vt:lpstr>   Our function</vt:lpstr>
      <vt:lpstr>Our Method of Attack</vt:lpstr>
      <vt:lpstr>Method of Attack Continued</vt:lpstr>
      <vt:lpstr>Spatial Considerations</vt:lpstr>
      <vt:lpstr>MATLAB visualizations</vt:lpstr>
      <vt:lpstr>Implicit Function Theorem</vt:lpstr>
      <vt:lpstr>Application to Spatial Beverton-Holt</vt:lpstr>
      <vt:lpstr>Banach Fixed Point Theorem</vt:lpstr>
      <vt:lpstr>Application to Spatial Beverton-Holt</vt:lpstr>
      <vt:lpstr>Application to Spatial Beverton-Holt</vt:lpstr>
      <vt:lpstr>Future Work</vt:lpstr>
      <vt:lpstr>References</vt:lpstr>
      <vt:lpstr>Thanks to</vt:lpstr>
    </vt:vector>
  </TitlesOfParts>
  <Company>bsi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</dc:creator>
  <cp:lastModifiedBy>frankiefcg</cp:lastModifiedBy>
  <cp:revision>87</cp:revision>
  <dcterms:created xsi:type="dcterms:W3CDTF">2011-07-31T22:19:32Z</dcterms:created>
  <dcterms:modified xsi:type="dcterms:W3CDTF">2011-08-02T23:49:05Z</dcterms:modified>
</cp:coreProperties>
</file>