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56" r:id="rId2"/>
    <p:sldId id="257" r:id="rId3"/>
    <p:sldId id="260" r:id="rId4"/>
    <p:sldId id="261" r:id="rId5"/>
    <p:sldId id="258" r:id="rId6"/>
    <p:sldId id="270" r:id="rId7"/>
    <p:sldId id="262" r:id="rId8"/>
    <p:sldId id="271" r:id="rId9"/>
    <p:sldId id="275" r:id="rId10"/>
    <p:sldId id="276" r:id="rId11"/>
    <p:sldId id="277" r:id="rId12"/>
    <p:sldId id="278" r:id="rId13"/>
    <p:sldId id="279" r:id="rId14"/>
    <p:sldId id="280" r:id="rId15"/>
    <p:sldId id="283" r:id="rId16"/>
    <p:sldId id="282" r:id="rId17"/>
    <p:sldId id="269" r:id="rId18"/>
    <p:sldId id="259" r:id="rId19"/>
    <p:sldId id="268" r:id="rId20"/>
    <p:sldId id="263" r:id="rId21"/>
    <p:sldId id="266"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84" r:id="rId35"/>
    <p:sldId id="298" r:id="rId36"/>
    <p:sldId id="299" r:id="rId37"/>
    <p:sldId id="300" r:id="rId38"/>
    <p:sldId id="301" r:id="rId39"/>
    <p:sldId id="302" r:id="rId40"/>
    <p:sldId id="303" r:id="rId41"/>
    <p:sldId id="304" r:id="rId42"/>
    <p:sldId id="305" r:id="rId43"/>
    <p:sldId id="306" r:id="rId44"/>
    <p:sldId id="307" r:id="rId45"/>
    <p:sldId id="309" r:id="rId46"/>
    <p:sldId id="308" r:id="rId47"/>
    <p:sldId id="274" r:id="rId48"/>
    <p:sldId id="310" r:id="rId49"/>
    <p:sldId id="311"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95" d="100"/>
          <a:sy n="95" d="100"/>
        </p:scale>
        <p:origin x="-1288" y="3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smoothMarker"/>
        <c:varyColors val="0"/>
        <c:ser>
          <c:idx val="1"/>
          <c:order val="1"/>
          <c:tx>
            <c:strRef>
              <c:f>Sheet1!$C$1</c:f>
              <c:strCache>
                <c:ptCount val="1"/>
                <c:pt idx="0">
                  <c:v>Logistic Fit</c:v>
                </c:pt>
              </c:strCache>
            </c:strRef>
          </c:tx>
          <c:marker>
            <c:symbol val="none"/>
          </c:marker>
          <c:xVal>
            <c:numRef>
              <c:f>Sheet1!$A$2:$A$14</c:f>
              <c:numCache>
                <c:formatCode>General</c:formatCode>
                <c:ptCount val="13"/>
                <c:pt idx="0">
                  <c:v>0.0</c:v>
                </c:pt>
                <c:pt idx="1">
                  <c:v>0.0931506849315068</c:v>
                </c:pt>
                <c:pt idx="2">
                  <c:v>0.306849315068493</c:v>
                </c:pt>
                <c:pt idx="3">
                  <c:v>0.419178082191781</c:v>
                </c:pt>
                <c:pt idx="4">
                  <c:v>0.50958904109589</c:v>
                </c:pt>
                <c:pt idx="5">
                  <c:v>0.635616438356164</c:v>
                </c:pt>
                <c:pt idx="6">
                  <c:v>0.76986301369863</c:v>
                </c:pt>
                <c:pt idx="7">
                  <c:v>1.726027397260274</c:v>
                </c:pt>
                <c:pt idx="8">
                  <c:v>2.542465753424658</c:v>
                </c:pt>
                <c:pt idx="9">
                  <c:v>3.808219178082192</c:v>
                </c:pt>
                <c:pt idx="10">
                  <c:v>4.756164383561643</c:v>
                </c:pt>
                <c:pt idx="11">
                  <c:v>5.786301369863014</c:v>
                </c:pt>
                <c:pt idx="12">
                  <c:v>6.761643835616438</c:v>
                </c:pt>
              </c:numCache>
            </c:numRef>
          </c:xVal>
          <c:yVal>
            <c:numRef>
              <c:f>Sheet1!$C$2:$C$14</c:f>
              <c:numCache>
                <c:formatCode>General</c:formatCode>
                <c:ptCount val="13"/>
                <c:pt idx="0">
                  <c:v>248.1887917973505</c:v>
                </c:pt>
                <c:pt idx="1">
                  <c:v>227.4911228484317</c:v>
                </c:pt>
                <c:pt idx="2">
                  <c:v>192.224144419662</c:v>
                </c:pt>
                <c:pt idx="3">
                  <c:v>178.3283470752578</c:v>
                </c:pt>
                <c:pt idx="4">
                  <c:v>168.7771330195362</c:v>
                </c:pt>
                <c:pt idx="5">
                  <c:v>157.3707624779</c:v>
                </c:pt>
                <c:pt idx="6">
                  <c:v>147.1483170884841</c:v>
                </c:pt>
                <c:pt idx="7">
                  <c:v>105.134904139043</c:v>
                </c:pt>
                <c:pt idx="8">
                  <c:v>88.2660675619533</c:v>
                </c:pt>
                <c:pt idx="9">
                  <c:v>74.3232120806424</c:v>
                </c:pt>
                <c:pt idx="10">
                  <c:v>68.36331465196637</c:v>
                </c:pt>
                <c:pt idx="11">
                  <c:v>64.1005241511774</c:v>
                </c:pt>
                <c:pt idx="12">
                  <c:v>61.34914963856369</c:v>
                </c:pt>
              </c:numCache>
            </c:numRef>
          </c:yVal>
          <c:smooth val="1"/>
        </c:ser>
        <c:dLbls>
          <c:showLegendKey val="0"/>
          <c:showVal val="0"/>
          <c:showCatName val="0"/>
          <c:showSerName val="0"/>
          <c:showPercent val="0"/>
          <c:showBubbleSize val="0"/>
        </c:dLbls>
        <c:axId val="396004920"/>
        <c:axId val="396012744"/>
      </c:scatterChart>
      <c:scatterChart>
        <c:scatterStyle val="lineMarker"/>
        <c:varyColors val="0"/>
        <c:ser>
          <c:idx val="0"/>
          <c:order val="0"/>
          <c:tx>
            <c:strRef>
              <c:f>Sheet1!$B$1</c:f>
              <c:strCache>
                <c:ptCount val="1"/>
                <c:pt idx="0">
                  <c:v>Actual Data</c:v>
                </c:pt>
              </c:strCache>
            </c:strRef>
          </c:tx>
          <c:spPr>
            <a:ln w="25400">
              <a:noFill/>
            </a:ln>
            <a:effectLst/>
          </c:spPr>
          <c:marker>
            <c:spPr>
              <a:solidFill>
                <a:srgbClr val="F88600"/>
              </a:solidFill>
              <a:ln w="25400" cap="flat" cmpd="sng" algn="ctr">
                <a:solidFill>
                  <a:schemeClr val="dk1"/>
                </a:solidFill>
                <a:prstDash val="solid"/>
              </a:ln>
              <a:effectLst/>
              <a:scene3d>
                <a:camera prst="orthographicFront"/>
                <a:lightRig rig="threePt" dir="t"/>
              </a:scene3d>
              <a:sp3d>
                <a:bevelT prst="relaxedInset"/>
              </a:sp3d>
            </c:spPr>
          </c:marker>
          <c:xVal>
            <c:numRef>
              <c:f>Sheet1!$A$2:$A$14</c:f>
              <c:numCache>
                <c:formatCode>General</c:formatCode>
                <c:ptCount val="13"/>
                <c:pt idx="0">
                  <c:v>0.0</c:v>
                </c:pt>
                <c:pt idx="1">
                  <c:v>0.0931506849315068</c:v>
                </c:pt>
                <c:pt idx="2">
                  <c:v>0.306849315068493</c:v>
                </c:pt>
                <c:pt idx="3">
                  <c:v>0.419178082191781</c:v>
                </c:pt>
                <c:pt idx="4">
                  <c:v>0.50958904109589</c:v>
                </c:pt>
                <c:pt idx="5">
                  <c:v>0.635616438356164</c:v>
                </c:pt>
                <c:pt idx="6">
                  <c:v>0.76986301369863</c:v>
                </c:pt>
                <c:pt idx="7">
                  <c:v>1.726027397260274</c:v>
                </c:pt>
                <c:pt idx="8">
                  <c:v>2.542465753424658</c:v>
                </c:pt>
                <c:pt idx="9">
                  <c:v>3.808219178082192</c:v>
                </c:pt>
                <c:pt idx="10">
                  <c:v>4.756164383561643</c:v>
                </c:pt>
                <c:pt idx="11">
                  <c:v>5.786301369863014</c:v>
                </c:pt>
                <c:pt idx="12">
                  <c:v>6.761643835616438</c:v>
                </c:pt>
              </c:numCache>
            </c:numRef>
          </c:xVal>
          <c:yVal>
            <c:numRef>
              <c:f>Sheet1!$B$2:$B$14</c:f>
              <c:numCache>
                <c:formatCode>General</c:formatCode>
                <c:ptCount val="13"/>
                <c:pt idx="0">
                  <c:v>238.0</c:v>
                </c:pt>
                <c:pt idx="1">
                  <c:v>232.0</c:v>
                </c:pt>
                <c:pt idx="2">
                  <c:v>214.0</c:v>
                </c:pt>
                <c:pt idx="3">
                  <c:v>190.0</c:v>
                </c:pt>
                <c:pt idx="4">
                  <c:v>165.0</c:v>
                </c:pt>
                <c:pt idx="5">
                  <c:v>144.0</c:v>
                </c:pt>
                <c:pt idx="6">
                  <c:v>128.0</c:v>
                </c:pt>
                <c:pt idx="7">
                  <c:v>103.0</c:v>
                </c:pt>
                <c:pt idx="8">
                  <c:v>99.0</c:v>
                </c:pt>
                <c:pt idx="9">
                  <c:v>81.0</c:v>
                </c:pt>
                <c:pt idx="10">
                  <c:v>66.0</c:v>
                </c:pt>
                <c:pt idx="11">
                  <c:v>61.0</c:v>
                </c:pt>
                <c:pt idx="12">
                  <c:v>60.0</c:v>
                </c:pt>
              </c:numCache>
            </c:numRef>
          </c:yVal>
          <c:smooth val="0"/>
        </c:ser>
        <c:dLbls>
          <c:showLegendKey val="0"/>
          <c:showVal val="0"/>
          <c:showCatName val="0"/>
          <c:showSerName val="0"/>
          <c:showPercent val="0"/>
          <c:showBubbleSize val="0"/>
        </c:dLbls>
        <c:axId val="396004920"/>
        <c:axId val="396012744"/>
      </c:scatterChart>
      <c:valAx>
        <c:axId val="396004920"/>
        <c:scaling>
          <c:orientation val="minMax"/>
          <c:max val="7.0"/>
        </c:scaling>
        <c:delete val="0"/>
        <c:axPos val="b"/>
        <c:title>
          <c:tx>
            <c:rich>
              <a:bodyPr/>
              <a:lstStyle/>
              <a:p>
                <a:pPr>
                  <a:defRPr/>
                </a:pPr>
                <a:r>
                  <a:rPr lang="en-US" dirty="0" smtClean="0"/>
                  <a:t>Years from Fire</a:t>
                </a:r>
                <a:endParaRPr lang="en-US" dirty="0"/>
              </a:p>
            </c:rich>
          </c:tx>
          <c:layout/>
          <c:overlay val="0"/>
        </c:title>
        <c:numFmt formatCode="General" sourceLinked="1"/>
        <c:majorTickMark val="out"/>
        <c:minorTickMark val="none"/>
        <c:tickLblPos val="nextTo"/>
        <c:crossAx val="396012744"/>
        <c:crosses val="autoZero"/>
        <c:crossBetween val="midCat"/>
      </c:valAx>
      <c:valAx>
        <c:axId val="396012744"/>
        <c:scaling>
          <c:orientation val="minMax"/>
        </c:scaling>
        <c:delete val="0"/>
        <c:axPos val="l"/>
        <c:majorGridlines/>
        <c:title>
          <c:tx>
            <c:rich>
              <a:bodyPr rot="-5400000" vert="horz"/>
              <a:lstStyle/>
              <a:p>
                <a:pPr>
                  <a:defRPr/>
                </a:pPr>
                <a:r>
                  <a:rPr lang="en-US" dirty="0" smtClean="0"/>
                  <a:t>Number of Seedlings</a:t>
                </a:r>
                <a:endParaRPr lang="en-US" dirty="0"/>
              </a:p>
            </c:rich>
          </c:tx>
          <c:layout/>
          <c:overlay val="0"/>
        </c:title>
        <c:numFmt formatCode="General" sourceLinked="1"/>
        <c:majorTickMark val="out"/>
        <c:minorTickMark val="none"/>
        <c:tickLblPos val="nextTo"/>
        <c:crossAx val="396004920"/>
        <c:crosses val="autoZero"/>
        <c:crossBetween val="midCat"/>
      </c:valAx>
    </c:plotArea>
    <c:legend>
      <c:legendPos val="r"/>
      <c:layout>
        <c:manualLayout>
          <c:xMode val="edge"/>
          <c:yMode val="edge"/>
          <c:x val="0.815982796268113"/>
          <c:y val="0.207016081928837"/>
          <c:w val="0.142000397009197"/>
          <c:h val="0.120245705450205"/>
        </c:manualLayout>
      </c:layout>
      <c:overlay val="1"/>
    </c:legend>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862829-EBDA-DB45-8D4F-40F89C725AC3}" type="datetimeFigureOut">
              <a:rPr lang="en-US" smtClean="0"/>
              <a:t>8/4/11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26CAE7-AECD-9A43-B61E-4B1844EBE21B}" type="slidenum">
              <a:rPr lang="en-US" smtClean="0"/>
              <a:t>‹#›</a:t>
            </a:fld>
            <a:endParaRPr lang="en-US"/>
          </a:p>
        </p:txBody>
      </p:sp>
    </p:spTree>
    <p:extLst>
      <p:ext uri="{BB962C8B-B14F-4D97-AF65-F5344CB8AC3E}">
        <p14:creationId xmlns:p14="http://schemas.microsoft.com/office/powerpoint/2010/main" val="31918959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we allow seedlings and mature plants to approach a limit…there is no fire and younglings are promoted after they reach carrying capacity…the </a:t>
            </a:r>
            <a:r>
              <a:rPr lang="en-US" baseline="0" dirty="0" err="1" smtClean="0"/>
              <a:t>seedbank</a:t>
            </a:r>
            <a:r>
              <a:rPr lang="en-US" baseline="0" dirty="0" smtClean="0"/>
              <a:t> will take on value…the mature population will be equal to the youngling carry capacity, which is always a fraction of the germinated </a:t>
            </a:r>
            <a:r>
              <a:rPr lang="en-US" baseline="0" dirty="0" err="1" smtClean="0"/>
              <a:t>seedbank</a:t>
            </a:r>
            <a:r>
              <a:rPr lang="en-US" baseline="0" dirty="0" smtClean="0"/>
              <a:t>.  So the mature population will be in equilibrium when the product of the following is one. </a:t>
            </a:r>
            <a:endParaRPr lang="en-US" dirty="0"/>
          </a:p>
        </p:txBody>
      </p:sp>
      <p:sp>
        <p:nvSpPr>
          <p:cNvPr id="4" name="Slide Number Placeholder 3"/>
          <p:cNvSpPr>
            <a:spLocks noGrp="1"/>
          </p:cNvSpPr>
          <p:nvPr>
            <p:ph type="sldNum" sz="quarter" idx="10"/>
          </p:nvPr>
        </p:nvSpPr>
        <p:spPr/>
        <p:txBody>
          <a:bodyPr/>
          <a:lstStyle/>
          <a:p>
            <a:fld id="{9826CAE7-AECD-9A43-B61E-4B1844EBE21B}" type="slidenum">
              <a:rPr lang="en-US" smtClean="0"/>
              <a:t>14</a:t>
            </a:fld>
            <a:endParaRPr lang="en-US"/>
          </a:p>
        </p:txBody>
      </p:sp>
    </p:spTree>
    <p:extLst>
      <p:ext uri="{BB962C8B-B14F-4D97-AF65-F5344CB8AC3E}">
        <p14:creationId xmlns:p14="http://schemas.microsoft.com/office/powerpoint/2010/main" val="3208580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varied certain parameters against each other to test this relationship.  When seed release rate was tested against germination rate, even at different predation rates, the above behavior was noted.  Slopes were always </a:t>
            </a:r>
            <a:r>
              <a:rPr lang="en-US" baseline="0" dirty="0" err="1" smtClean="0"/>
              <a:t>betweeen</a:t>
            </a:r>
            <a:r>
              <a:rPr lang="en-US" baseline="0" dirty="0" smtClean="0"/>
              <a:t> .95 and 1, experimentally validating our hypothesis.   </a:t>
            </a:r>
            <a:endParaRPr lang="en-US" dirty="0"/>
          </a:p>
        </p:txBody>
      </p:sp>
      <p:sp>
        <p:nvSpPr>
          <p:cNvPr id="4" name="Slide Number Placeholder 3"/>
          <p:cNvSpPr>
            <a:spLocks noGrp="1"/>
          </p:cNvSpPr>
          <p:nvPr>
            <p:ph type="sldNum" sz="quarter" idx="10"/>
          </p:nvPr>
        </p:nvSpPr>
        <p:spPr/>
        <p:txBody>
          <a:bodyPr/>
          <a:lstStyle/>
          <a:p>
            <a:fld id="{9826CAE7-AECD-9A43-B61E-4B1844EBE21B}" type="slidenum">
              <a:rPr lang="en-US" smtClean="0"/>
              <a:t>15</a:t>
            </a:fld>
            <a:endParaRPr lang="en-US"/>
          </a:p>
        </p:txBody>
      </p:sp>
    </p:spTree>
    <p:extLst>
      <p:ext uri="{BB962C8B-B14F-4D97-AF65-F5344CB8AC3E}">
        <p14:creationId xmlns:p14="http://schemas.microsoft.com/office/powerpoint/2010/main" val="2122204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that when the value of k was compared</a:t>
            </a:r>
            <a:r>
              <a:rPr lang="en-US" baseline="0" dirty="0" smtClean="0"/>
              <a:t> to the product of the other parameters, the inverse relationship also held.  However, notice the concavity when lower values of alpha were present.  This implies that the faster we reach the carrying capacity, the more often we will obtain equilibriums.  </a:t>
            </a:r>
            <a:endParaRPr lang="en-US" dirty="0"/>
          </a:p>
        </p:txBody>
      </p:sp>
      <p:sp>
        <p:nvSpPr>
          <p:cNvPr id="4" name="Slide Number Placeholder 3"/>
          <p:cNvSpPr>
            <a:spLocks noGrp="1"/>
          </p:cNvSpPr>
          <p:nvPr>
            <p:ph type="sldNum" sz="quarter" idx="10"/>
          </p:nvPr>
        </p:nvSpPr>
        <p:spPr/>
        <p:txBody>
          <a:bodyPr/>
          <a:lstStyle/>
          <a:p>
            <a:fld id="{9826CAE7-AECD-9A43-B61E-4B1844EBE21B}" type="slidenum">
              <a:rPr lang="en-US" smtClean="0"/>
              <a:t>16</a:t>
            </a:fld>
            <a:endParaRPr lang="en-US"/>
          </a:p>
        </p:txBody>
      </p:sp>
    </p:spTree>
    <p:extLst>
      <p:ext uri="{BB962C8B-B14F-4D97-AF65-F5344CB8AC3E}">
        <p14:creationId xmlns:p14="http://schemas.microsoft.com/office/powerpoint/2010/main" val="2115428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D728701E-CAF4-4159-9B3E-41C86DFFA30D}" type="datetimeFigureOut">
              <a:rPr lang="en-US" smtClean="0"/>
              <a:t>8/4/11</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D728701E-CAF4-4159-9B3E-41C86DFFA30D}" type="datetimeFigureOut">
              <a:rPr lang="en-US" smtClean="0"/>
              <a:t>8/4/11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728701E-CAF4-4159-9B3E-41C86DFFA30D}" type="datetimeFigureOut">
              <a:rPr lang="en-US" smtClean="0"/>
              <a:t>8/4/11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D728701E-CAF4-4159-9B3E-41C86DFFA30D}" type="datetimeFigureOut">
              <a:rPr lang="en-US" smtClean="0"/>
              <a:t>8/4/11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dirty="0" smtClean="0"/>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D728701E-CAF4-4159-9B3E-41C86DFFA30D}" type="datetimeFigureOut">
              <a:rPr lang="en-US" smtClean="0"/>
              <a:t>8/4/11</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D728701E-CAF4-4159-9B3E-41C86DFFA30D}" type="datetimeFigureOut">
              <a:rPr lang="en-US" smtClean="0"/>
              <a:t>8/4/11</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28701E-CAF4-4159-9B3E-41C86DFFA30D}" type="datetimeFigureOut">
              <a:rPr lang="en-US" smtClean="0"/>
              <a:t>8/4/11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D728701E-CAF4-4159-9B3E-41C86DFFA30D}" type="datetimeFigureOut">
              <a:rPr lang="en-US" smtClean="0"/>
              <a:t>8/4/11</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smtClean="0"/>
              <a:t>Click icon to add picture</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smtClean="0"/>
              <a:t>Click icon to add picture</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D728701E-CAF4-4159-9B3E-41C86DFFA30D}" type="datetimeFigureOut">
              <a:rPr lang="en-US" smtClean="0"/>
              <a:t>8/4/11</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smtClean="0"/>
              <a:t>Click icon to add picture</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smtClean="0"/>
              <a:t>Click icon to add picture</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smtClean="0"/>
              <a:t>Click icon to add picture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D728701E-CAF4-4159-9B3E-41C86DFFA30D}" type="datetimeFigureOut">
              <a:rPr lang="en-US" smtClean="0"/>
              <a:t>8/4/11</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smtClean="0"/>
              <a:t>Click icon to add picture</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smtClean="0"/>
              <a:t>Click icon to add picture</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t>8/4/11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t>8/4/11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t>8/4/11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t>8/4/11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D728701E-CAF4-4159-9B3E-41C86DFFA30D}" type="datetimeFigureOut">
              <a:rPr lang="en-US" smtClean="0"/>
              <a:t>8/4/11</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smtClean="0"/>
              <a:t>Click icon to add picture</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smtClean="0"/>
              <a:t>Click icon to add picture</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D728701E-CAF4-4159-9B3E-41C86DFFA30D}" type="datetimeFigureOut">
              <a:rPr lang="en-US" smtClean="0"/>
              <a:t>8/4/11</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162F1D00-BD13-4404-86B0-79703945A0A7}" type="slidenum">
              <a:rPr lang="en-US" smtClean="0"/>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p:txBody>
          <a:bodyPr/>
          <a:lstStyle/>
          <a:p>
            <a:fld id="{D728701E-CAF4-4159-9B3E-41C86DFFA30D}" type="datetimeFigureOut">
              <a:rPr lang="en-US" smtClean="0"/>
              <a:t>8/4/11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7" name="Date Placeholder 6"/>
          <p:cNvSpPr>
            <a:spLocks noGrp="1"/>
          </p:cNvSpPr>
          <p:nvPr>
            <p:ph type="dt" sz="half" idx="10"/>
          </p:nvPr>
        </p:nvSpPr>
        <p:spPr/>
        <p:txBody>
          <a:bodyPr/>
          <a:lstStyle/>
          <a:p>
            <a:fld id="{D728701E-CAF4-4159-9B3E-41C86DFFA30D}" type="datetimeFigureOut">
              <a:rPr lang="en-US" smtClean="0"/>
              <a:t>8/4/11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2F1D00-BD13-4404-86B0-79703945A0A7}" type="slidenum">
              <a:rPr lang="en-US" smtClean="0"/>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p:txBody>
          <a:bodyPr/>
          <a:lstStyle/>
          <a:p>
            <a:fld id="{D728701E-CAF4-4159-9B3E-41C86DFFA30D}" type="datetimeFigureOut">
              <a:rPr lang="en-US" smtClean="0"/>
              <a:t>8/4/11</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162F1D00-BD13-4404-86B0-79703945A0A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p:txBody>
          <a:bodyPr/>
          <a:lstStyle/>
          <a:p>
            <a:fld id="{D728701E-CAF4-4159-9B3E-41C86DFFA30D}" type="datetimeFigureOut">
              <a:rPr lang="en-US" smtClean="0"/>
              <a:t>8/4/11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smtClean="0"/>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D728701E-CAF4-4159-9B3E-41C86DFFA30D}" type="datetimeFigureOut">
              <a:rPr lang="en-US" smtClean="0"/>
              <a:t>8/4/11</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162F1D00-BD13-4404-86B0-79703945A0A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5" Type="http://schemas.openxmlformats.org/officeDocument/2006/relationships/image" Target="../media/image25.emf"/><Relationship Id="rId6"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7.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8.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5"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5"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5"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image" Target="../media/image37.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emf"/><Relationship Id="rId3" Type="http://schemas.openxmlformats.org/officeDocument/2006/relationships/image" Target="../media/image55.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emf"/><Relationship Id="rId3" Type="http://schemas.openxmlformats.org/officeDocument/2006/relationships/image" Target="../media/image57.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9.emf"/><Relationship Id="rId6" Type="http://schemas.openxmlformats.org/officeDocument/2006/relationships/image" Target="../media/image10.emf"/><Relationship Id="rId7"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 Id="rId3"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2200" dirty="0" smtClean="0"/>
              <a:t>Chaparral Population Models in Response to Wildfire</a:t>
            </a:r>
            <a:endParaRPr lang="en-US" sz="2200" dirty="0"/>
          </a:p>
        </p:txBody>
      </p:sp>
      <p:sp>
        <p:nvSpPr>
          <p:cNvPr id="3" name="Subtitle 2"/>
          <p:cNvSpPr>
            <a:spLocks noGrp="1"/>
          </p:cNvSpPr>
          <p:nvPr>
            <p:ph type="subTitle" idx="1"/>
          </p:nvPr>
        </p:nvSpPr>
        <p:spPr/>
        <p:txBody>
          <a:bodyPr/>
          <a:lstStyle/>
          <a:p>
            <a:r>
              <a:rPr lang="en-US" dirty="0" smtClean="0"/>
              <a:t>Wancen Jiang, Garrett Johns, and Luci Yang</a:t>
            </a:r>
            <a:endParaRPr lang="en-US" dirty="0"/>
          </a:p>
        </p:txBody>
      </p:sp>
      <p:pic>
        <p:nvPicPr>
          <p:cNvPr id="4" name="Picture 3"/>
          <p:cNvPicPr>
            <a:picLocks noChangeAspect="1"/>
          </p:cNvPicPr>
          <p:nvPr/>
        </p:nvPicPr>
        <p:blipFill>
          <a:blip r:embed="rId2"/>
          <a:stretch>
            <a:fillRect/>
          </a:stretch>
        </p:blipFill>
        <p:spPr>
          <a:xfrm>
            <a:off x="4686198" y="307062"/>
            <a:ext cx="1917801" cy="1896239"/>
          </a:xfrm>
          <a:prstGeom prst="rect">
            <a:avLst/>
          </a:prstGeom>
        </p:spPr>
      </p:pic>
      <p:pic>
        <p:nvPicPr>
          <p:cNvPr id="5" name="Picture 4" descr="garrett_luci_measur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5839" y="307062"/>
            <a:ext cx="1920939" cy="1896239"/>
          </a:xfrm>
          <a:prstGeom prst="rect">
            <a:avLst/>
          </a:prstGeom>
        </p:spPr>
      </p:pic>
      <p:pic>
        <p:nvPicPr>
          <p:cNvPr id="7" name="Picture 6" descr="groupshot_overview.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421" y="348412"/>
            <a:ext cx="4010525" cy="3956219"/>
          </a:xfrm>
          <a:prstGeom prst="rect">
            <a:avLst/>
          </a:prstGeom>
        </p:spPr>
      </p:pic>
      <p:pic>
        <p:nvPicPr>
          <p:cNvPr id="8" name="Picture 7" descr="davis_mtnside.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6198" y="2451395"/>
            <a:ext cx="1948560" cy="1896140"/>
          </a:xfrm>
          <a:prstGeom prst="rect">
            <a:avLst/>
          </a:prstGeom>
        </p:spPr>
      </p:pic>
      <p:pic>
        <p:nvPicPr>
          <p:cNvPr id="9" name="Picture 8" descr="cm_stump.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5839" y="2451395"/>
            <a:ext cx="1920939" cy="1896139"/>
          </a:xfrm>
          <a:prstGeom prst="rect">
            <a:avLst/>
          </a:prstGeom>
        </p:spPr>
      </p:pic>
    </p:spTree>
    <p:extLst>
      <p:ext uri="{BB962C8B-B14F-4D97-AF65-F5344CB8AC3E}">
        <p14:creationId xmlns:p14="http://schemas.microsoft.com/office/powerpoint/2010/main" val="428927981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 Model</a:t>
            </a:r>
            <a:endParaRPr lang="en-US" dirty="0"/>
          </a:p>
        </p:txBody>
      </p:sp>
      <p:pic>
        <p:nvPicPr>
          <p:cNvPr id="4" name="Content Placeholder 3" descr="cm_realsim150_12.eps"/>
          <p:cNvPicPr>
            <a:picLocks noGrp="1" noChangeAspect="1"/>
          </p:cNvPicPr>
          <p:nvPr>
            <p:ph idx="1"/>
          </p:nvPr>
        </p:nvPicPr>
        <p:blipFill rotWithShape="1">
          <a:blip r:embed="rId2">
            <a:extLst>
              <a:ext uri="{28A0092B-C50C-407E-A947-70E740481C1C}">
                <a14:useLocalDpi xmlns:a14="http://schemas.microsoft.com/office/drawing/2010/main" val="0"/>
              </a:ext>
            </a:extLst>
          </a:blip>
          <a:srcRect t="323" b="665"/>
          <a:stretch/>
        </p:blipFill>
        <p:spPr>
          <a:xfrm>
            <a:off x="498474" y="1229896"/>
            <a:ext cx="7556313" cy="5628104"/>
          </a:xfrm>
        </p:spPr>
      </p:pic>
    </p:spTree>
    <p:extLst>
      <p:ext uri="{BB962C8B-B14F-4D97-AF65-F5344CB8AC3E}">
        <p14:creationId xmlns:p14="http://schemas.microsoft.com/office/powerpoint/2010/main" val="276069191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 Model</a:t>
            </a:r>
            <a:endParaRPr lang="en-US" dirty="0"/>
          </a:p>
        </p:txBody>
      </p:sp>
      <p:pic>
        <p:nvPicPr>
          <p:cNvPr id="4" name="Content Placeholder 3" descr="cm_avgsim150_12.eps"/>
          <p:cNvPicPr>
            <a:picLocks noGrp="1" noChangeAspect="1"/>
          </p:cNvPicPr>
          <p:nvPr>
            <p:ph idx="1"/>
          </p:nvPr>
        </p:nvPicPr>
        <p:blipFill rotWithShape="1">
          <a:blip r:embed="rId2">
            <a:extLst>
              <a:ext uri="{28A0092B-C50C-407E-A947-70E740481C1C}">
                <a14:useLocalDpi xmlns:a14="http://schemas.microsoft.com/office/drawing/2010/main" val="0"/>
              </a:ext>
            </a:extLst>
          </a:blip>
          <a:srcRect t="793" b="-1451"/>
          <a:stretch/>
        </p:blipFill>
        <p:spPr>
          <a:xfrm>
            <a:off x="498474" y="1256632"/>
            <a:ext cx="7556313" cy="5721684"/>
          </a:xfrm>
        </p:spPr>
      </p:pic>
    </p:spTree>
    <p:extLst>
      <p:ext uri="{BB962C8B-B14F-4D97-AF65-F5344CB8AC3E}">
        <p14:creationId xmlns:p14="http://schemas.microsoft.com/office/powerpoint/2010/main" val="45678666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 Model</a:t>
            </a:r>
            <a:endParaRPr lang="en-US" dirty="0"/>
          </a:p>
        </p:txBody>
      </p:sp>
      <p:pic>
        <p:nvPicPr>
          <p:cNvPr id="4" name="Content Placeholder 3" descr="cm_realsim150_20.eps"/>
          <p:cNvPicPr>
            <a:picLocks noGrp="1" noChangeAspect="1"/>
          </p:cNvPicPr>
          <p:nvPr>
            <p:ph idx="1"/>
          </p:nvPr>
        </p:nvPicPr>
        <p:blipFill rotWithShape="1">
          <a:blip r:embed="rId2">
            <a:extLst>
              <a:ext uri="{28A0092B-C50C-407E-A947-70E740481C1C}">
                <a14:useLocalDpi xmlns:a14="http://schemas.microsoft.com/office/drawing/2010/main" val="0"/>
              </a:ext>
            </a:extLst>
          </a:blip>
          <a:srcRect t="559" b="665"/>
          <a:stretch/>
        </p:blipFill>
        <p:spPr>
          <a:xfrm>
            <a:off x="498474" y="1243264"/>
            <a:ext cx="7556313" cy="5614736"/>
          </a:xfrm>
        </p:spPr>
      </p:pic>
    </p:spTree>
    <p:extLst>
      <p:ext uri="{BB962C8B-B14F-4D97-AF65-F5344CB8AC3E}">
        <p14:creationId xmlns:p14="http://schemas.microsoft.com/office/powerpoint/2010/main" val="276292662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 Model</a:t>
            </a:r>
            <a:endParaRPr lang="en-US" dirty="0"/>
          </a:p>
        </p:txBody>
      </p:sp>
      <p:pic>
        <p:nvPicPr>
          <p:cNvPr id="4" name="Content Placeholder 3" descr="cm_avgsim150_20.eps"/>
          <p:cNvPicPr>
            <a:picLocks noGrp="1" noChangeAspect="1"/>
          </p:cNvPicPr>
          <p:nvPr>
            <p:ph idx="1"/>
          </p:nvPr>
        </p:nvPicPr>
        <p:blipFill rotWithShape="1">
          <a:blip r:embed="rId2">
            <a:extLst>
              <a:ext uri="{28A0092B-C50C-407E-A947-70E740481C1C}">
                <a14:useLocalDpi xmlns:a14="http://schemas.microsoft.com/office/drawing/2010/main" val="0"/>
              </a:ext>
            </a:extLst>
          </a:blip>
          <a:srcRect t="-147" b="665"/>
          <a:stretch/>
        </p:blipFill>
        <p:spPr>
          <a:xfrm>
            <a:off x="498474" y="1203158"/>
            <a:ext cx="7556313" cy="5654842"/>
          </a:xfrm>
        </p:spPr>
      </p:pic>
    </p:spTree>
    <p:extLst>
      <p:ext uri="{BB962C8B-B14F-4D97-AF65-F5344CB8AC3E}">
        <p14:creationId xmlns:p14="http://schemas.microsoft.com/office/powerpoint/2010/main" val="283624223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 Model Parameter Study</a:t>
            </a:r>
            <a:endParaRPr lang="en-US" dirty="0"/>
          </a:p>
        </p:txBody>
      </p:sp>
      <p:sp>
        <p:nvSpPr>
          <p:cNvPr id="5" name="Content Placeholder 2"/>
          <p:cNvSpPr>
            <a:spLocks noGrp="1"/>
          </p:cNvSpPr>
          <p:nvPr>
            <p:ph idx="1"/>
          </p:nvPr>
        </p:nvSpPr>
        <p:spPr>
          <a:xfrm>
            <a:off x="498474" y="1981200"/>
            <a:ext cx="3781529" cy="4582695"/>
          </a:xfrm>
        </p:spPr>
        <p:txBody>
          <a:bodyPr>
            <a:normAutofit lnSpcReduction="10000"/>
          </a:bodyPr>
          <a:lstStyle/>
          <a:p>
            <a:r>
              <a:rPr lang="en-US" dirty="0" smtClean="0"/>
              <a:t>Seeds and mature plants approach a limit. </a:t>
            </a:r>
          </a:p>
          <a:p>
            <a:endParaRPr lang="en-US" dirty="0" smtClean="0"/>
          </a:p>
          <a:p>
            <a:r>
              <a:rPr lang="en-US" dirty="0" smtClean="0"/>
              <a:t>Younglings reach carrying capacity before promotion.</a:t>
            </a:r>
          </a:p>
          <a:p>
            <a:endParaRPr lang="en-US" dirty="0"/>
          </a:p>
          <a:p>
            <a:endParaRPr lang="en-US" dirty="0" smtClean="0"/>
          </a:p>
          <a:p>
            <a:endParaRPr lang="en-US" dirty="0" smtClean="0"/>
          </a:p>
          <a:p>
            <a:r>
              <a:rPr lang="en-US" dirty="0" smtClean="0"/>
              <a:t>The mature population is stable when:</a:t>
            </a:r>
            <a:endParaRPr lang="en-US" dirty="0"/>
          </a:p>
          <a:p>
            <a:endParaRPr lang="en-US" dirty="0"/>
          </a:p>
        </p:txBody>
      </p:sp>
      <p:cxnSp>
        <p:nvCxnSpPr>
          <p:cNvPr id="6" name="Straight Connector 5"/>
          <p:cNvCxnSpPr/>
          <p:nvPr/>
        </p:nvCxnSpPr>
        <p:spPr>
          <a:xfrm>
            <a:off x="4593557" y="1981200"/>
            <a:ext cx="1" cy="430644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Picture 9"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6716" y="2138453"/>
            <a:ext cx="2571081" cy="314506"/>
          </a:xfrm>
          <a:prstGeom prst="rect">
            <a:avLst/>
          </a:prstGeom>
        </p:spPr>
      </p:pic>
      <p:pic>
        <p:nvPicPr>
          <p:cNvPr id="13" name="Picture 1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9023" y="2675021"/>
            <a:ext cx="2156661" cy="745513"/>
          </a:xfrm>
          <a:prstGeom prst="rect">
            <a:avLst/>
          </a:prstGeom>
        </p:spPr>
      </p:pic>
      <p:pic>
        <p:nvPicPr>
          <p:cNvPr id="22" name="Picture 2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5339" y="3661611"/>
            <a:ext cx="2722458" cy="1808820"/>
          </a:xfrm>
          <a:prstGeom prst="rect">
            <a:avLst/>
          </a:prstGeom>
        </p:spPr>
      </p:pic>
      <p:pic>
        <p:nvPicPr>
          <p:cNvPr id="23" name="Picture 22"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8197" y="5637847"/>
            <a:ext cx="2379600" cy="778290"/>
          </a:xfrm>
          <a:prstGeom prst="rect">
            <a:avLst/>
          </a:prstGeom>
        </p:spPr>
      </p:pic>
    </p:spTree>
    <p:extLst>
      <p:ext uri="{BB962C8B-B14F-4D97-AF65-F5344CB8AC3E}">
        <p14:creationId xmlns:p14="http://schemas.microsoft.com/office/powerpoint/2010/main" val="421199443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 Model Parameter Study</a:t>
            </a:r>
            <a:endParaRPr lang="en-US" dirty="0"/>
          </a:p>
        </p:txBody>
      </p:sp>
      <p:pic>
        <p:nvPicPr>
          <p:cNvPr id="5" name="Content Placeholder 4" descr="Log_Germ_Rel_Pred_SanNoise.eps"/>
          <p:cNvPicPr>
            <a:picLocks noGrp="1" noChangeAspect="1"/>
          </p:cNvPicPr>
          <p:nvPr>
            <p:ph idx="1"/>
          </p:nvPr>
        </p:nvPicPr>
        <p:blipFill rotWithShape="1">
          <a:blip r:embed="rId3">
            <a:extLst>
              <a:ext uri="{28A0092B-C50C-407E-A947-70E740481C1C}">
                <a14:useLocalDpi xmlns:a14="http://schemas.microsoft.com/office/drawing/2010/main" val="0"/>
              </a:ext>
            </a:extLst>
          </a:blip>
          <a:srcRect t="-184" b="162"/>
          <a:stretch/>
        </p:blipFill>
        <p:spPr>
          <a:xfrm>
            <a:off x="498474" y="1229896"/>
            <a:ext cx="7556313" cy="5628104"/>
          </a:xfrm>
        </p:spPr>
      </p:pic>
    </p:spTree>
    <p:extLst>
      <p:ext uri="{BB962C8B-B14F-4D97-AF65-F5344CB8AC3E}">
        <p14:creationId xmlns:p14="http://schemas.microsoft.com/office/powerpoint/2010/main" val="341140467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 Model Parameter Study</a:t>
            </a:r>
            <a:endParaRPr lang="en-US" dirty="0"/>
          </a:p>
        </p:txBody>
      </p:sp>
      <p:pic>
        <p:nvPicPr>
          <p:cNvPr id="4" name="Content Placeholder 3" descr="varyingalpha.eps"/>
          <p:cNvPicPr>
            <a:picLocks noGrp="1" noChangeAspect="1"/>
          </p:cNvPicPr>
          <p:nvPr>
            <p:ph idx="1"/>
          </p:nvPr>
        </p:nvPicPr>
        <p:blipFill rotWithShape="1">
          <a:blip r:embed="rId3">
            <a:extLst>
              <a:ext uri="{28A0092B-C50C-407E-A947-70E740481C1C}">
                <a14:useLocalDpi xmlns:a14="http://schemas.microsoft.com/office/drawing/2010/main" val="0"/>
              </a:ext>
            </a:extLst>
          </a:blip>
          <a:srcRect l="2064" t="-4929" r="1941" b="4225"/>
          <a:stretch/>
        </p:blipFill>
        <p:spPr>
          <a:xfrm>
            <a:off x="187158" y="868948"/>
            <a:ext cx="8702841" cy="5735052"/>
          </a:xfrm>
        </p:spPr>
      </p:pic>
    </p:spTree>
    <p:extLst>
      <p:ext uri="{BB962C8B-B14F-4D97-AF65-F5344CB8AC3E}">
        <p14:creationId xmlns:p14="http://schemas.microsoft.com/office/powerpoint/2010/main" val="324728054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498474" y="484094"/>
            <a:ext cx="7556313" cy="1116106"/>
          </a:xfrm>
        </p:spPr>
        <p:txBody>
          <a:bodyPr/>
          <a:lstStyle/>
          <a:p>
            <a:r>
              <a:rPr lang="en-US" dirty="0" smtClean="0"/>
              <a:t>Population Cycle (FS and OS)</a:t>
            </a:r>
            <a:endParaRPr lang="en-US" dirty="0"/>
          </a:p>
        </p:txBody>
      </p:sp>
      <p:grpSp>
        <p:nvGrpSpPr>
          <p:cNvPr id="17" name="Group 16"/>
          <p:cNvGrpSpPr/>
          <p:nvPr/>
        </p:nvGrpSpPr>
        <p:grpSpPr>
          <a:xfrm>
            <a:off x="2253516" y="2266856"/>
            <a:ext cx="5579416" cy="3703928"/>
            <a:chOff x="1782291" y="1755891"/>
            <a:chExt cx="5579416" cy="3703928"/>
          </a:xfrm>
        </p:grpSpPr>
        <p:sp>
          <p:nvSpPr>
            <p:cNvPr id="18" name="Freeform 17"/>
            <p:cNvSpPr/>
            <p:nvPr/>
          </p:nvSpPr>
          <p:spPr>
            <a:xfrm>
              <a:off x="3412914" y="1755891"/>
              <a:ext cx="2104429" cy="1052214"/>
            </a:xfrm>
            <a:custGeom>
              <a:avLst/>
              <a:gdLst>
                <a:gd name="connsiteX0" fmla="*/ 0 w 2104429"/>
                <a:gd name="connsiteY0" fmla="*/ 105221 h 1052214"/>
                <a:gd name="connsiteX1" fmla="*/ 105221 w 2104429"/>
                <a:gd name="connsiteY1" fmla="*/ 0 h 1052214"/>
                <a:gd name="connsiteX2" fmla="*/ 1999208 w 2104429"/>
                <a:gd name="connsiteY2" fmla="*/ 0 h 1052214"/>
                <a:gd name="connsiteX3" fmla="*/ 2104429 w 2104429"/>
                <a:gd name="connsiteY3" fmla="*/ 105221 h 1052214"/>
                <a:gd name="connsiteX4" fmla="*/ 2104429 w 2104429"/>
                <a:gd name="connsiteY4" fmla="*/ 946993 h 1052214"/>
                <a:gd name="connsiteX5" fmla="*/ 1999208 w 2104429"/>
                <a:gd name="connsiteY5" fmla="*/ 1052214 h 1052214"/>
                <a:gd name="connsiteX6" fmla="*/ 105221 w 2104429"/>
                <a:gd name="connsiteY6" fmla="*/ 1052214 h 1052214"/>
                <a:gd name="connsiteX7" fmla="*/ 0 w 2104429"/>
                <a:gd name="connsiteY7" fmla="*/ 946993 h 1052214"/>
                <a:gd name="connsiteX8" fmla="*/ 0 w 2104429"/>
                <a:gd name="connsiteY8" fmla="*/ 105221 h 1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429" h="1052214">
                  <a:moveTo>
                    <a:pt x="0" y="105221"/>
                  </a:moveTo>
                  <a:cubicBezTo>
                    <a:pt x="0" y="47109"/>
                    <a:pt x="47109" y="0"/>
                    <a:pt x="105221" y="0"/>
                  </a:cubicBezTo>
                  <a:lnTo>
                    <a:pt x="1999208" y="0"/>
                  </a:lnTo>
                  <a:cubicBezTo>
                    <a:pt x="2057320" y="0"/>
                    <a:pt x="2104429" y="47109"/>
                    <a:pt x="2104429" y="105221"/>
                  </a:cubicBezTo>
                  <a:lnTo>
                    <a:pt x="2104429" y="946993"/>
                  </a:lnTo>
                  <a:cubicBezTo>
                    <a:pt x="2104429" y="1005105"/>
                    <a:pt x="2057320" y="1052214"/>
                    <a:pt x="1999208" y="1052214"/>
                  </a:cubicBezTo>
                  <a:lnTo>
                    <a:pt x="105221" y="1052214"/>
                  </a:lnTo>
                  <a:cubicBezTo>
                    <a:pt x="47109" y="1052214"/>
                    <a:pt x="0" y="1005105"/>
                    <a:pt x="0" y="946993"/>
                  </a:cubicBezTo>
                  <a:lnTo>
                    <a:pt x="0" y="105221"/>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90838" tIns="190838" rIns="190838" bIns="190838" numCol="1" spcCol="1270" anchor="ctr" anchorCtr="0">
              <a:noAutofit/>
            </a:bodyPr>
            <a:lstStyle/>
            <a:p>
              <a:pPr lvl="0" algn="ctr" defTabSz="1866900">
                <a:lnSpc>
                  <a:spcPct val="90000"/>
                </a:lnSpc>
                <a:spcBef>
                  <a:spcPct val="0"/>
                </a:spcBef>
                <a:spcAft>
                  <a:spcPct val="35000"/>
                </a:spcAft>
              </a:pPr>
              <a:r>
                <a:rPr lang="en-US" sz="4200" kern="1200" dirty="0" smtClean="0"/>
                <a:t>Seeds</a:t>
              </a:r>
              <a:endParaRPr lang="en-US" sz="4200" kern="1200" dirty="0"/>
            </a:p>
          </p:txBody>
        </p:sp>
        <p:sp>
          <p:nvSpPr>
            <p:cNvPr id="19" name="Freeform 18"/>
            <p:cNvSpPr/>
            <p:nvPr/>
          </p:nvSpPr>
          <p:spPr>
            <a:xfrm>
              <a:off x="5257278" y="4407605"/>
              <a:ext cx="2104429" cy="1052214"/>
            </a:xfrm>
            <a:custGeom>
              <a:avLst/>
              <a:gdLst>
                <a:gd name="connsiteX0" fmla="*/ 0 w 2104429"/>
                <a:gd name="connsiteY0" fmla="*/ 105221 h 1052214"/>
                <a:gd name="connsiteX1" fmla="*/ 105221 w 2104429"/>
                <a:gd name="connsiteY1" fmla="*/ 0 h 1052214"/>
                <a:gd name="connsiteX2" fmla="*/ 1999208 w 2104429"/>
                <a:gd name="connsiteY2" fmla="*/ 0 h 1052214"/>
                <a:gd name="connsiteX3" fmla="*/ 2104429 w 2104429"/>
                <a:gd name="connsiteY3" fmla="*/ 105221 h 1052214"/>
                <a:gd name="connsiteX4" fmla="*/ 2104429 w 2104429"/>
                <a:gd name="connsiteY4" fmla="*/ 946993 h 1052214"/>
                <a:gd name="connsiteX5" fmla="*/ 1999208 w 2104429"/>
                <a:gd name="connsiteY5" fmla="*/ 1052214 h 1052214"/>
                <a:gd name="connsiteX6" fmla="*/ 105221 w 2104429"/>
                <a:gd name="connsiteY6" fmla="*/ 1052214 h 1052214"/>
                <a:gd name="connsiteX7" fmla="*/ 0 w 2104429"/>
                <a:gd name="connsiteY7" fmla="*/ 946993 h 1052214"/>
                <a:gd name="connsiteX8" fmla="*/ 0 w 2104429"/>
                <a:gd name="connsiteY8" fmla="*/ 105221 h 1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429" h="1052214">
                  <a:moveTo>
                    <a:pt x="0" y="105221"/>
                  </a:moveTo>
                  <a:cubicBezTo>
                    <a:pt x="0" y="47109"/>
                    <a:pt x="47109" y="0"/>
                    <a:pt x="105221" y="0"/>
                  </a:cubicBezTo>
                  <a:lnTo>
                    <a:pt x="1999208" y="0"/>
                  </a:lnTo>
                  <a:cubicBezTo>
                    <a:pt x="2057320" y="0"/>
                    <a:pt x="2104429" y="47109"/>
                    <a:pt x="2104429" y="105221"/>
                  </a:cubicBezTo>
                  <a:lnTo>
                    <a:pt x="2104429" y="946993"/>
                  </a:lnTo>
                  <a:cubicBezTo>
                    <a:pt x="2104429" y="1005105"/>
                    <a:pt x="2057320" y="1052214"/>
                    <a:pt x="1999208" y="1052214"/>
                  </a:cubicBezTo>
                  <a:lnTo>
                    <a:pt x="105221" y="1052214"/>
                  </a:lnTo>
                  <a:cubicBezTo>
                    <a:pt x="47109" y="1052214"/>
                    <a:pt x="0" y="1005105"/>
                    <a:pt x="0" y="946993"/>
                  </a:cubicBezTo>
                  <a:lnTo>
                    <a:pt x="0" y="105221"/>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90838" tIns="190838" rIns="190838" bIns="190838" numCol="1" spcCol="1270" anchor="ctr" anchorCtr="0">
              <a:noAutofit/>
            </a:bodyPr>
            <a:lstStyle/>
            <a:p>
              <a:pPr lvl="0" algn="ctr" defTabSz="1866900">
                <a:lnSpc>
                  <a:spcPct val="90000"/>
                </a:lnSpc>
                <a:spcBef>
                  <a:spcPct val="0"/>
                </a:spcBef>
                <a:spcAft>
                  <a:spcPct val="35000"/>
                </a:spcAft>
              </a:pPr>
              <a:r>
                <a:rPr lang="en-US" sz="4200" kern="1200" dirty="0" smtClean="0"/>
                <a:t>Young</a:t>
              </a:r>
              <a:endParaRPr lang="en-US" sz="4200" kern="1200" dirty="0"/>
            </a:p>
          </p:txBody>
        </p:sp>
        <p:sp>
          <p:nvSpPr>
            <p:cNvPr id="20" name="Freeform 19"/>
            <p:cNvSpPr/>
            <p:nvPr/>
          </p:nvSpPr>
          <p:spPr>
            <a:xfrm>
              <a:off x="1782291" y="4407605"/>
              <a:ext cx="2104429" cy="1052214"/>
            </a:xfrm>
            <a:custGeom>
              <a:avLst/>
              <a:gdLst>
                <a:gd name="connsiteX0" fmla="*/ 0 w 2104429"/>
                <a:gd name="connsiteY0" fmla="*/ 105221 h 1052214"/>
                <a:gd name="connsiteX1" fmla="*/ 105221 w 2104429"/>
                <a:gd name="connsiteY1" fmla="*/ 0 h 1052214"/>
                <a:gd name="connsiteX2" fmla="*/ 1999208 w 2104429"/>
                <a:gd name="connsiteY2" fmla="*/ 0 h 1052214"/>
                <a:gd name="connsiteX3" fmla="*/ 2104429 w 2104429"/>
                <a:gd name="connsiteY3" fmla="*/ 105221 h 1052214"/>
                <a:gd name="connsiteX4" fmla="*/ 2104429 w 2104429"/>
                <a:gd name="connsiteY4" fmla="*/ 946993 h 1052214"/>
                <a:gd name="connsiteX5" fmla="*/ 1999208 w 2104429"/>
                <a:gd name="connsiteY5" fmla="*/ 1052214 h 1052214"/>
                <a:gd name="connsiteX6" fmla="*/ 105221 w 2104429"/>
                <a:gd name="connsiteY6" fmla="*/ 1052214 h 1052214"/>
                <a:gd name="connsiteX7" fmla="*/ 0 w 2104429"/>
                <a:gd name="connsiteY7" fmla="*/ 946993 h 1052214"/>
                <a:gd name="connsiteX8" fmla="*/ 0 w 2104429"/>
                <a:gd name="connsiteY8" fmla="*/ 105221 h 1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429" h="1052214">
                  <a:moveTo>
                    <a:pt x="0" y="105221"/>
                  </a:moveTo>
                  <a:cubicBezTo>
                    <a:pt x="0" y="47109"/>
                    <a:pt x="47109" y="0"/>
                    <a:pt x="105221" y="0"/>
                  </a:cubicBezTo>
                  <a:lnTo>
                    <a:pt x="1999208" y="0"/>
                  </a:lnTo>
                  <a:cubicBezTo>
                    <a:pt x="2057320" y="0"/>
                    <a:pt x="2104429" y="47109"/>
                    <a:pt x="2104429" y="105221"/>
                  </a:cubicBezTo>
                  <a:lnTo>
                    <a:pt x="2104429" y="946993"/>
                  </a:lnTo>
                  <a:cubicBezTo>
                    <a:pt x="2104429" y="1005105"/>
                    <a:pt x="2057320" y="1052214"/>
                    <a:pt x="1999208" y="1052214"/>
                  </a:cubicBezTo>
                  <a:lnTo>
                    <a:pt x="105221" y="1052214"/>
                  </a:lnTo>
                  <a:cubicBezTo>
                    <a:pt x="47109" y="1052214"/>
                    <a:pt x="0" y="1005105"/>
                    <a:pt x="0" y="946993"/>
                  </a:cubicBezTo>
                  <a:lnTo>
                    <a:pt x="0" y="105221"/>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90838" tIns="190838" rIns="190838" bIns="190838" numCol="1" spcCol="1270" anchor="ctr" anchorCtr="0">
              <a:noAutofit/>
            </a:bodyPr>
            <a:lstStyle/>
            <a:p>
              <a:pPr lvl="0" algn="ctr" defTabSz="1866900">
                <a:lnSpc>
                  <a:spcPct val="90000"/>
                </a:lnSpc>
                <a:spcBef>
                  <a:spcPct val="0"/>
                </a:spcBef>
                <a:spcAft>
                  <a:spcPct val="35000"/>
                </a:spcAft>
              </a:pPr>
              <a:r>
                <a:rPr lang="en-US" sz="4200" kern="1200" dirty="0" smtClean="0"/>
                <a:t>Mature</a:t>
              </a:r>
              <a:endParaRPr lang="en-US" sz="4200" kern="1200" dirty="0"/>
            </a:p>
          </p:txBody>
        </p:sp>
      </p:grpSp>
      <p:sp>
        <p:nvSpPr>
          <p:cNvPr id="21" name="Alternate Process 20"/>
          <p:cNvSpPr/>
          <p:nvPr/>
        </p:nvSpPr>
        <p:spPr>
          <a:xfrm>
            <a:off x="218877" y="2266856"/>
            <a:ext cx="1742010" cy="1027447"/>
          </a:xfrm>
          <a:prstGeom prst="flowChartAlternateProcess">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200" dirty="0" smtClean="0"/>
              <a:t>Re-Sprouts</a:t>
            </a:r>
            <a:endParaRPr lang="en-US" sz="2200" dirty="0"/>
          </a:p>
        </p:txBody>
      </p:sp>
      <p:sp>
        <p:nvSpPr>
          <p:cNvPr id="23" name="Left Arrow 22"/>
          <p:cNvSpPr/>
          <p:nvPr/>
        </p:nvSpPr>
        <p:spPr>
          <a:xfrm rot="14175790">
            <a:off x="5706474" y="3798603"/>
            <a:ext cx="1405031" cy="470852"/>
          </a:xfrm>
          <a:prstGeom prst="leftArrow">
            <a:avLst/>
          </a:prstGeom>
          <a:ln/>
        </p:spPr>
        <p:style>
          <a:lnRef idx="2">
            <a:schemeClr val="dk1">
              <a:shade val="50000"/>
            </a:schemeClr>
          </a:lnRef>
          <a:fillRef idx="1">
            <a:schemeClr val="dk1"/>
          </a:fillRef>
          <a:effectRef idx="0">
            <a:schemeClr val="dk1"/>
          </a:effectRef>
          <a:fontRef idx="minor">
            <a:schemeClr val="lt1"/>
          </a:fontRef>
        </p:style>
        <p:txBody>
          <a:bodyPr/>
          <a:lstStyle/>
          <a:p>
            <a:endParaRPr lang="en-US"/>
          </a:p>
        </p:txBody>
      </p:sp>
      <p:sp>
        <p:nvSpPr>
          <p:cNvPr id="24" name="Left Arrow 23"/>
          <p:cNvSpPr/>
          <p:nvPr/>
        </p:nvSpPr>
        <p:spPr>
          <a:xfrm>
            <a:off x="4452258" y="5177365"/>
            <a:ext cx="1038346" cy="470852"/>
          </a:xfrm>
          <a:prstGeom prst="leftArrow">
            <a:avLst/>
          </a:prstGeom>
          <a:ln/>
        </p:spPr>
        <p:style>
          <a:lnRef idx="2">
            <a:schemeClr val="dk1">
              <a:shade val="50000"/>
            </a:schemeClr>
          </a:lnRef>
          <a:fillRef idx="1">
            <a:schemeClr val="dk1"/>
          </a:fillRef>
          <a:effectRef idx="0">
            <a:schemeClr val="dk1"/>
          </a:effectRef>
          <a:fontRef idx="minor">
            <a:schemeClr val="lt1"/>
          </a:fontRef>
        </p:style>
        <p:txBody>
          <a:bodyPr/>
          <a:lstStyle/>
          <a:p>
            <a:endParaRPr lang="en-US"/>
          </a:p>
        </p:txBody>
      </p:sp>
      <p:sp>
        <p:nvSpPr>
          <p:cNvPr id="25" name="Left Arrow 24"/>
          <p:cNvSpPr/>
          <p:nvPr/>
        </p:nvSpPr>
        <p:spPr>
          <a:xfrm rot="7663130">
            <a:off x="2715572" y="3783380"/>
            <a:ext cx="1405031" cy="470852"/>
          </a:xfrm>
          <a:prstGeom prst="leftArrow">
            <a:avLst/>
          </a:prstGeom>
          <a:ln/>
        </p:spPr>
        <p:style>
          <a:lnRef idx="2">
            <a:schemeClr val="dk1">
              <a:shade val="50000"/>
            </a:schemeClr>
          </a:lnRef>
          <a:fillRef idx="1">
            <a:schemeClr val="dk1"/>
          </a:fillRef>
          <a:effectRef idx="0">
            <a:schemeClr val="dk1"/>
          </a:effectRef>
          <a:fontRef idx="minor">
            <a:schemeClr val="lt1"/>
          </a:fontRef>
        </p:style>
        <p:txBody>
          <a:bodyPr/>
          <a:lstStyle/>
          <a:p>
            <a:endParaRPr lang="en-US"/>
          </a:p>
        </p:txBody>
      </p:sp>
      <p:sp>
        <p:nvSpPr>
          <p:cNvPr id="26" name="TextBox 25"/>
          <p:cNvSpPr txBox="1"/>
          <p:nvPr/>
        </p:nvSpPr>
        <p:spPr>
          <a:xfrm>
            <a:off x="6684785" y="3351123"/>
            <a:ext cx="2296294" cy="646331"/>
          </a:xfrm>
          <a:prstGeom prst="rect">
            <a:avLst/>
          </a:prstGeom>
          <a:noFill/>
        </p:spPr>
        <p:txBody>
          <a:bodyPr wrap="square" rtlCol="0">
            <a:spAutoFit/>
          </a:bodyPr>
          <a:lstStyle/>
          <a:p>
            <a:pPr algn="ctr"/>
            <a:r>
              <a:rPr lang="en-US" dirty="0" smtClean="0"/>
              <a:t>Seeds germinate into younglings. </a:t>
            </a:r>
            <a:endParaRPr lang="en-US" dirty="0"/>
          </a:p>
        </p:txBody>
      </p:sp>
      <p:sp>
        <p:nvSpPr>
          <p:cNvPr id="27" name="TextBox 26"/>
          <p:cNvSpPr txBox="1"/>
          <p:nvPr/>
        </p:nvSpPr>
        <p:spPr>
          <a:xfrm>
            <a:off x="3754549" y="5970784"/>
            <a:ext cx="2496771" cy="646331"/>
          </a:xfrm>
          <a:prstGeom prst="rect">
            <a:avLst/>
          </a:prstGeom>
          <a:noFill/>
        </p:spPr>
        <p:txBody>
          <a:bodyPr wrap="square" rtlCol="0">
            <a:spAutoFit/>
          </a:bodyPr>
          <a:lstStyle/>
          <a:p>
            <a:pPr algn="ctr"/>
            <a:r>
              <a:rPr lang="en-US" dirty="0" smtClean="0"/>
              <a:t>Younglings are promoted to Mature.</a:t>
            </a:r>
            <a:endParaRPr lang="en-US" dirty="0"/>
          </a:p>
        </p:txBody>
      </p:sp>
      <p:sp>
        <p:nvSpPr>
          <p:cNvPr id="28" name="TextBox 27"/>
          <p:cNvSpPr txBox="1"/>
          <p:nvPr/>
        </p:nvSpPr>
        <p:spPr>
          <a:xfrm>
            <a:off x="1520271" y="3290844"/>
            <a:ext cx="1718728" cy="830997"/>
          </a:xfrm>
          <a:prstGeom prst="rect">
            <a:avLst/>
          </a:prstGeom>
          <a:noFill/>
        </p:spPr>
        <p:txBody>
          <a:bodyPr wrap="square" rtlCol="0">
            <a:spAutoFit/>
          </a:bodyPr>
          <a:lstStyle/>
          <a:p>
            <a:pPr algn="ctr"/>
            <a:r>
              <a:rPr lang="en-US" sz="1600" dirty="0" smtClean="0"/>
              <a:t>Mature and Re-Sprouts release seeds annually.  </a:t>
            </a:r>
            <a:endParaRPr lang="en-US" sz="1600" dirty="0"/>
          </a:p>
        </p:txBody>
      </p:sp>
      <p:sp>
        <p:nvSpPr>
          <p:cNvPr id="29" name="Left Arrow 28"/>
          <p:cNvSpPr/>
          <p:nvPr/>
        </p:nvSpPr>
        <p:spPr>
          <a:xfrm flipH="1">
            <a:off x="2263964" y="2544537"/>
            <a:ext cx="1154124" cy="470852"/>
          </a:xfrm>
          <a:prstGeom prst="leftArrow">
            <a:avLst/>
          </a:prstGeom>
          <a:ln/>
        </p:spPr>
        <p:style>
          <a:lnRef idx="2">
            <a:schemeClr val="dk1">
              <a:shade val="50000"/>
            </a:schemeClr>
          </a:lnRef>
          <a:fillRef idx="1">
            <a:schemeClr val="dk1"/>
          </a:fillRef>
          <a:effectRef idx="0">
            <a:schemeClr val="dk1"/>
          </a:effectRef>
          <a:fontRef idx="minor">
            <a:schemeClr val="lt1"/>
          </a:fontRef>
        </p:style>
        <p:txBody>
          <a:bodyPr/>
          <a:lstStyle/>
          <a:p>
            <a:endParaRPr lang="en-US"/>
          </a:p>
        </p:txBody>
      </p:sp>
      <p:sp>
        <p:nvSpPr>
          <p:cNvPr id="30" name="Curved Down Arrow 29"/>
          <p:cNvSpPr/>
          <p:nvPr/>
        </p:nvSpPr>
        <p:spPr>
          <a:xfrm>
            <a:off x="805046" y="1336842"/>
            <a:ext cx="822960" cy="822960"/>
          </a:xfrm>
          <a:prstGeom prst="curvedDownArrow">
            <a:avLst/>
          </a:prstGeom>
          <a:ln/>
        </p:spPr>
        <p:style>
          <a:lnRef idx="2">
            <a:schemeClr val="dk1">
              <a:shade val="50000"/>
            </a:schemeClr>
          </a:lnRef>
          <a:fillRef idx="1">
            <a:schemeClr val="dk1"/>
          </a:fillRef>
          <a:effectRef idx="0">
            <a:schemeClr val="dk1"/>
          </a:effectRef>
          <a:fontRef idx="minor">
            <a:schemeClr val="lt1"/>
          </a:fontRef>
        </p:style>
        <p:txBody>
          <a:bodyPr/>
          <a:lstStyle/>
          <a:p>
            <a:endParaRPr lang="en-US"/>
          </a:p>
        </p:txBody>
      </p:sp>
      <p:sp>
        <p:nvSpPr>
          <p:cNvPr id="31" name="Bent Arrow 30"/>
          <p:cNvSpPr/>
          <p:nvPr/>
        </p:nvSpPr>
        <p:spPr>
          <a:xfrm rot="16200000">
            <a:off x="332636" y="3980254"/>
            <a:ext cx="2195572" cy="1250749"/>
          </a:xfrm>
          <a:prstGeom prst="bentArrow">
            <a:avLst>
              <a:gd name="adj1" fmla="val 25000"/>
              <a:gd name="adj2" fmla="val 24532"/>
              <a:gd name="adj3" fmla="val 26871"/>
              <a:gd name="adj4" fmla="val 46556"/>
            </a:avLst>
          </a:prstGeom>
          <a:ln/>
        </p:spPr>
        <p:style>
          <a:lnRef idx="2">
            <a:schemeClr val="dk1">
              <a:shade val="50000"/>
            </a:schemeClr>
          </a:lnRef>
          <a:fillRef idx="1">
            <a:schemeClr val="dk1"/>
          </a:fillRef>
          <a:effectRef idx="0">
            <a:schemeClr val="dk1"/>
          </a:effectRef>
          <a:fontRef idx="minor">
            <a:schemeClr val="lt1"/>
          </a:fontRef>
        </p:style>
        <p:txBody>
          <a:bodyPr/>
          <a:lstStyle/>
          <a:p>
            <a:endParaRPr lang="en-US"/>
          </a:p>
        </p:txBody>
      </p:sp>
      <p:sp>
        <p:nvSpPr>
          <p:cNvPr id="32" name="TextBox 31"/>
          <p:cNvSpPr txBox="1"/>
          <p:nvPr/>
        </p:nvSpPr>
        <p:spPr>
          <a:xfrm>
            <a:off x="-41519" y="4232489"/>
            <a:ext cx="1079985" cy="461665"/>
          </a:xfrm>
          <a:prstGeom prst="rect">
            <a:avLst/>
          </a:prstGeom>
          <a:noFill/>
        </p:spPr>
        <p:txBody>
          <a:bodyPr wrap="square" rtlCol="0">
            <a:spAutoFit/>
          </a:bodyPr>
          <a:lstStyle/>
          <a:p>
            <a:pPr algn="ctr"/>
            <a:r>
              <a:rPr lang="en-US" sz="2400" dirty="0" smtClean="0"/>
              <a:t>FIRE</a:t>
            </a:r>
            <a:endParaRPr lang="en-US" sz="2400" dirty="0"/>
          </a:p>
        </p:txBody>
      </p:sp>
      <p:sp>
        <p:nvSpPr>
          <p:cNvPr id="33" name="TextBox 32"/>
          <p:cNvSpPr txBox="1"/>
          <p:nvPr/>
        </p:nvSpPr>
        <p:spPr>
          <a:xfrm>
            <a:off x="-71196" y="1600200"/>
            <a:ext cx="876243" cy="461665"/>
          </a:xfrm>
          <a:prstGeom prst="rect">
            <a:avLst/>
          </a:prstGeom>
          <a:noFill/>
        </p:spPr>
        <p:txBody>
          <a:bodyPr wrap="square" rtlCol="0">
            <a:spAutoFit/>
          </a:bodyPr>
          <a:lstStyle/>
          <a:p>
            <a:pPr algn="ctr"/>
            <a:r>
              <a:rPr lang="en-US" sz="2400" dirty="0" smtClean="0"/>
              <a:t>FIRE</a:t>
            </a:r>
            <a:endParaRPr lang="en-US" sz="2400" dirty="0"/>
          </a:p>
        </p:txBody>
      </p:sp>
    </p:spTree>
    <p:extLst>
      <p:ext uri="{BB962C8B-B14F-4D97-AF65-F5344CB8AC3E}">
        <p14:creationId xmlns:p14="http://schemas.microsoft.com/office/powerpoint/2010/main" val="36034438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Assumptions (FS and OS Model)</a:t>
            </a:r>
            <a:endParaRPr lang="en-US" dirty="0"/>
          </a:p>
        </p:txBody>
      </p:sp>
      <p:sp>
        <p:nvSpPr>
          <p:cNvPr id="8" name="Content Placeholder 2"/>
          <p:cNvSpPr>
            <a:spLocks noGrp="1"/>
          </p:cNvSpPr>
          <p:nvPr>
            <p:ph idx="1"/>
          </p:nvPr>
        </p:nvSpPr>
        <p:spPr>
          <a:xfrm>
            <a:off x="498474" y="1981200"/>
            <a:ext cx="3781529" cy="4144963"/>
          </a:xfrm>
        </p:spPr>
        <p:txBody>
          <a:bodyPr>
            <a:normAutofit/>
          </a:bodyPr>
          <a:lstStyle/>
          <a:p>
            <a:r>
              <a:rPr lang="en-US" dirty="0" smtClean="0"/>
              <a:t>Vegetative re-sprouts proliferate after fire.  </a:t>
            </a:r>
          </a:p>
          <a:p>
            <a:r>
              <a:rPr lang="en-US" dirty="0" smtClean="0"/>
              <a:t>Re-sprouts release seeds annually post-fire</a:t>
            </a:r>
            <a:r>
              <a:rPr lang="en-US" dirty="0"/>
              <a:t>.</a:t>
            </a:r>
            <a:r>
              <a:rPr lang="en-US" dirty="0" smtClean="0"/>
              <a:t> </a:t>
            </a:r>
          </a:p>
          <a:p>
            <a:r>
              <a:rPr lang="en-US" dirty="0" smtClean="0"/>
              <a:t>The re-sprout release rate grows to a limit.  </a:t>
            </a:r>
          </a:p>
          <a:p>
            <a:r>
              <a:rPr lang="en-US" dirty="0" smtClean="0"/>
              <a:t>Re-sprouts also die logistically.  </a:t>
            </a:r>
          </a:p>
        </p:txBody>
      </p:sp>
      <p:cxnSp>
        <p:nvCxnSpPr>
          <p:cNvPr id="9" name="Straight Connector 8"/>
          <p:cNvCxnSpPr/>
          <p:nvPr/>
        </p:nvCxnSpPr>
        <p:spPr>
          <a:xfrm flipH="1">
            <a:off x="4593557" y="2180536"/>
            <a:ext cx="15677" cy="410710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6" name="Picture 15"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7404" y="4548690"/>
            <a:ext cx="4082807" cy="751164"/>
          </a:xfrm>
          <a:prstGeom prst="rect">
            <a:avLst/>
          </a:prstGeom>
        </p:spPr>
      </p:pic>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404" y="2180536"/>
            <a:ext cx="2778626" cy="266679"/>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7404" y="3028592"/>
            <a:ext cx="1347871" cy="293414"/>
          </a:xfrm>
          <a:prstGeom prst="rect">
            <a:avLst/>
          </a:prstGeom>
        </p:spPr>
      </p:pic>
      <p:pic>
        <p:nvPicPr>
          <p:cNvPr id="5" name="Picture 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2503" y="3781213"/>
            <a:ext cx="2904760" cy="381972"/>
          </a:xfrm>
          <a:prstGeom prst="rect">
            <a:avLst/>
          </a:prstGeom>
        </p:spPr>
      </p:pic>
    </p:spTree>
    <p:extLst>
      <p:ext uri="{BB962C8B-B14F-4D97-AF65-F5344CB8AC3E}">
        <p14:creationId xmlns:p14="http://schemas.microsoft.com/office/powerpoint/2010/main" val="186482174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Obligate Sprouters (OS)</a:t>
            </a:r>
            <a:endParaRPr lang="en-US" dirty="0"/>
          </a:p>
        </p:txBody>
      </p:sp>
      <p:pic>
        <p:nvPicPr>
          <p:cNvPr id="4" name="Picture 3"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9684" y="1453147"/>
            <a:ext cx="6256421" cy="1771252"/>
          </a:xfrm>
          <a:prstGeom prst="rect">
            <a:avLst/>
          </a:prstGeom>
        </p:spPr>
      </p:pic>
      <p:pic>
        <p:nvPicPr>
          <p:cNvPr id="5" name="Picture 4"/>
          <p:cNvPicPr>
            <a:picLocks noChangeAspect="1"/>
          </p:cNvPicPr>
          <p:nvPr/>
        </p:nvPicPr>
        <p:blipFill>
          <a:blip r:embed="rId3"/>
          <a:stretch>
            <a:fillRect/>
          </a:stretch>
        </p:blipFill>
        <p:spPr>
          <a:xfrm>
            <a:off x="632158" y="3427202"/>
            <a:ext cx="2222668" cy="2464262"/>
          </a:xfrm>
          <a:prstGeom prst="rect">
            <a:avLst/>
          </a:prstGeom>
        </p:spPr>
      </p:pic>
      <p:pic>
        <p:nvPicPr>
          <p:cNvPr id="6" name="Picture 5"/>
          <p:cNvPicPr>
            <a:picLocks noChangeAspect="1"/>
          </p:cNvPicPr>
          <p:nvPr/>
        </p:nvPicPr>
        <p:blipFill>
          <a:blip r:embed="rId4"/>
          <a:stretch>
            <a:fillRect/>
          </a:stretch>
        </p:blipFill>
        <p:spPr>
          <a:xfrm>
            <a:off x="6296526" y="3653591"/>
            <a:ext cx="2021305" cy="2237873"/>
          </a:xfrm>
          <a:prstGeom prst="rect">
            <a:avLst/>
          </a:prstGeom>
        </p:spPr>
      </p:pic>
      <p:sp>
        <p:nvSpPr>
          <p:cNvPr id="7" name="TextBox 6"/>
          <p:cNvSpPr txBox="1"/>
          <p:nvPr/>
        </p:nvSpPr>
        <p:spPr>
          <a:xfrm>
            <a:off x="1149684" y="6012841"/>
            <a:ext cx="1027633" cy="369332"/>
          </a:xfrm>
          <a:prstGeom prst="rect">
            <a:avLst/>
          </a:prstGeom>
          <a:noFill/>
        </p:spPr>
        <p:txBody>
          <a:bodyPr wrap="none" rtlCol="0">
            <a:spAutoFit/>
          </a:bodyPr>
          <a:lstStyle/>
          <a:p>
            <a:r>
              <a:rPr lang="en-US" dirty="0" smtClean="0"/>
              <a:t>Pre-Fire</a:t>
            </a:r>
            <a:endParaRPr lang="en-US" dirty="0"/>
          </a:p>
        </p:txBody>
      </p:sp>
      <p:sp>
        <p:nvSpPr>
          <p:cNvPr id="8" name="TextBox 7"/>
          <p:cNvSpPr txBox="1"/>
          <p:nvPr/>
        </p:nvSpPr>
        <p:spPr>
          <a:xfrm>
            <a:off x="6584844" y="6012841"/>
            <a:ext cx="1111377" cy="369332"/>
          </a:xfrm>
          <a:prstGeom prst="rect">
            <a:avLst/>
          </a:prstGeom>
          <a:noFill/>
        </p:spPr>
        <p:txBody>
          <a:bodyPr wrap="none" rtlCol="0">
            <a:spAutoFit/>
          </a:bodyPr>
          <a:lstStyle/>
          <a:p>
            <a:r>
              <a:rPr lang="en-US" dirty="0" smtClean="0"/>
              <a:t>Post-Fire</a:t>
            </a:r>
          </a:p>
        </p:txBody>
      </p:sp>
      <p:pic>
        <p:nvPicPr>
          <p:cNvPr id="9" name="Picture 8" descr="garrett_os.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4826" y="3856069"/>
            <a:ext cx="3235158" cy="2156772"/>
          </a:xfrm>
          <a:prstGeom prst="rect">
            <a:avLst/>
          </a:prstGeom>
        </p:spPr>
      </p:pic>
    </p:spTree>
    <p:extLst>
      <p:ext uri="{BB962C8B-B14F-4D97-AF65-F5344CB8AC3E}">
        <p14:creationId xmlns:p14="http://schemas.microsoft.com/office/powerpoint/2010/main" val="307648504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Fire Frequency Important?</a:t>
            </a:r>
            <a:endParaRPr lang="en-US" dirty="0"/>
          </a:p>
        </p:txBody>
      </p:sp>
      <p:sp>
        <p:nvSpPr>
          <p:cNvPr id="3" name="Content Placeholder 2"/>
          <p:cNvSpPr>
            <a:spLocks noGrp="1"/>
          </p:cNvSpPr>
          <p:nvPr>
            <p:ph idx="1"/>
          </p:nvPr>
        </p:nvSpPr>
        <p:spPr/>
        <p:txBody>
          <a:bodyPr/>
          <a:lstStyle/>
          <a:p>
            <a:r>
              <a:rPr lang="en-US" dirty="0" smtClean="0"/>
              <a:t>Increased fire frequency in the Santa Monica Mountains (SMM). </a:t>
            </a:r>
          </a:p>
          <a:p>
            <a:pPr lvl="1"/>
            <a:r>
              <a:rPr lang="en-US" dirty="0" smtClean="0"/>
              <a:t>1925-2001: </a:t>
            </a:r>
            <a:r>
              <a:rPr lang="en-US" dirty="0"/>
              <a:t>A</a:t>
            </a:r>
            <a:r>
              <a:rPr lang="en-US" dirty="0" smtClean="0"/>
              <a:t>verage </a:t>
            </a:r>
            <a:r>
              <a:rPr lang="en-US" dirty="0"/>
              <a:t>T</a:t>
            </a:r>
            <a:r>
              <a:rPr lang="en-US" dirty="0" smtClean="0"/>
              <a:t>ime </a:t>
            </a:r>
            <a:r>
              <a:rPr lang="en-US" dirty="0"/>
              <a:t>B</a:t>
            </a:r>
            <a:r>
              <a:rPr lang="en-US" dirty="0" smtClean="0"/>
              <a:t>etween </a:t>
            </a:r>
            <a:r>
              <a:rPr lang="en-US" dirty="0"/>
              <a:t>F</a:t>
            </a:r>
            <a:r>
              <a:rPr lang="en-US" dirty="0" smtClean="0"/>
              <a:t>ire (ATBF) 32 years.</a:t>
            </a:r>
          </a:p>
          <a:p>
            <a:pPr lvl="1"/>
            <a:r>
              <a:rPr lang="en-US" dirty="0" smtClean="0"/>
              <a:t>1985-2011: Local ATBF has been just over 6 years.  </a:t>
            </a:r>
          </a:p>
          <a:p>
            <a:r>
              <a:rPr lang="en-US" dirty="0" smtClean="0"/>
              <a:t>Transforming the landscape of SMM. </a:t>
            </a:r>
          </a:p>
          <a:p>
            <a:r>
              <a:rPr lang="en-US" dirty="0" smtClean="0"/>
              <a:t>Localized extinction of particular plant species.  </a:t>
            </a:r>
          </a:p>
          <a:p>
            <a:r>
              <a:rPr lang="en-US" dirty="0" smtClean="0"/>
              <a:t>Accelerating erosion, thus weakening manmade structures.</a:t>
            </a:r>
          </a:p>
          <a:p>
            <a:pPr lvl="1"/>
            <a:r>
              <a:rPr lang="en-US" dirty="0" smtClean="0"/>
              <a:t>“13% of this fire-prone area is developed.”</a:t>
            </a:r>
          </a:p>
          <a:p>
            <a:endParaRPr lang="en-US" dirty="0"/>
          </a:p>
        </p:txBody>
      </p:sp>
    </p:spTree>
    <p:extLst>
      <p:ext uri="{BB962C8B-B14F-4D97-AF65-F5344CB8AC3E}">
        <p14:creationId xmlns:p14="http://schemas.microsoft.com/office/powerpoint/2010/main" val="149897201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Facultative Sprouters (FS)</a:t>
            </a:r>
            <a:endParaRPr lang="en-US" dirty="0"/>
          </a:p>
        </p:txBody>
      </p:sp>
      <p:pic>
        <p:nvPicPr>
          <p:cNvPr id="3" name="Picture 2"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1369" y="1195578"/>
            <a:ext cx="5454316" cy="2321547"/>
          </a:xfrm>
          <a:prstGeom prst="rect">
            <a:avLst/>
          </a:prstGeom>
        </p:spPr>
      </p:pic>
      <p:pic>
        <p:nvPicPr>
          <p:cNvPr id="4" name="Picture 3"/>
          <p:cNvPicPr>
            <a:picLocks noChangeAspect="1"/>
          </p:cNvPicPr>
          <p:nvPr/>
        </p:nvPicPr>
        <p:blipFill>
          <a:blip r:embed="rId3"/>
          <a:stretch>
            <a:fillRect/>
          </a:stretch>
        </p:blipFill>
        <p:spPr>
          <a:xfrm>
            <a:off x="725738" y="3916522"/>
            <a:ext cx="1667210" cy="2401394"/>
          </a:xfrm>
          <a:prstGeom prst="rect">
            <a:avLst/>
          </a:prstGeom>
        </p:spPr>
      </p:pic>
      <p:pic>
        <p:nvPicPr>
          <p:cNvPr id="6" name="Picture 5"/>
          <p:cNvPicPr>
            <a:picLocks noChangeAspect="1"/>
          </p:cNvPicPr>
          <p:nvPr/>
        </p:nvPicPr>
        <p:blipFill>
          <a:blip r:embed="rId4"/>
          <a:stretch>
            <a:fillRect/>
          </a:stretch>
        </p:blipFill>
        <p:spPr>
          <a:xfrm>
            <a:off x="6764421" y="3916522"/>
            <a:ext cx="1169735" cy="2280985"/>
          </a:xfrm>
          <a:prstGeom prst="rect">
            <a:avLst/>
          </a:prstGeom>
        </p:spPr>
      </p:pic>
      <p:sp>
        <p:nvSpPr>
          <p:cNvPr id="7" name="TextBox 6"/>
          <p:cNvSpPr txBox="1"/>
          <p:nvPr/>
        </p:nvSpPr>
        <p:spPr>
          <a:xfrm>
            <a:off x="1016000" y="6197507"/>
            <a:ext cx="1027633" cy="369332"/>
          </a:xfrm>
          <a:prstGeom prst="rect">
            <a:avLst/>
          </a:prstGeom>
          <a:noFill/>
        </p:spPr>
        <p:txBody>
          <a:bodyPr wrap="none" rtlCol="0">
            <a:spAutoFit/>
          </a:bodyPr>
          <a:lstStyle/>
          <a:p>
            <a:r>
              <a:rPr lang="en-US" dirty="0" smtClean="0"/>
              <a:t>Pre-Fire</a:t>
            </a:r>
            <a:endParaRPr lang="en-US" dirty="0"/>
          </a:p>
        </p:txBody>
      </p:sp>
      <p:sp>
        <p:nvSpPr>
          <p:cNvPr id="8" name="TextBox 7"/>
          <p:cNvSpPr txBox="1"/>
          <p:nvPr/>
        </p:nvSpPr>
        <p:spPr>
          <a:xfrm>
            <a:off x="6689996" y="6202397"/>
            <a:ext cx="1111377" cy="369332"/>
          </a:xfrm>
          <a:prstGeom prst="rect">
            <a:avLst/>
          </a:prstGeom>
          <a:noFill/>
        </p:spPr>
        <p:txBody>
          <a:bodyPr wrap="none" rtlCol="0">
            <a:spAutoFit/>
          </a:bodyPr>
          <a:lstStyle/>
          <a:p>
            <a:r>
              <a:rPr lang="en-US" dirty="0" smtClean="0"/>
              <a:t>Post-Fire</a:t>
            </a:r>
          </a:p>
        </p:txBody>
      </p:sp>
      <p:pic>
        <p:nvPicPr>
          <p:cNvPr id="9" name="Picture 8" descr="luci_ror.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7261" y="4166064"/>
            <a:ext cx="3382213" cy="2254808"/>
          </a:xfrm>
          <a:prstGeom prst="rect">
            <a:avLst/>
          </a:prstGeom>
        </p:spPr>
      </p:pic>
    </p:spTree>
    <p:extLst>
      <p:ext uri="{BB962C8B-B14F-4D97-AF65-F5344CB8AC3E}">
        <p14:creationId xmlns:p14="http://schemas.microsoft.com/office/powerpoint/2010/main" val="171575142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FS Model (</a:t>
            </a:r>
            <a:r>
              <a:rPr lang="en-US" i="1" dirty="0" err="1" smtClean="0"/>
              <a:t>Ceanothus</a:t>
            </a:r>
            <a:r>
              <a:rPr lang="en-US" i="1" dirty="0" smtClean="0"/>
              <a:t> </a:t>
            </a:r>
            <a:r>
              <a:rPr lang="en-US" i="1" dirty="0" err="1" smtClean="0"/>
              <a:t>spinosus</a:t>
            </a:r>
            <a:r>
              <a:rPr lang="en-US" i="1" dirty="0" smtClean="0"/>
              <a:t>)</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7767" y="1418612"/>
            <a:ext cx="7037727" cy="5295052"/>
          </a:xfrm>
        </p:spPr>
      </p:pic>
    </p:spTree>
    <p:extLst>
      <p:ext uri="{BB962C8B-B14F-4D97-AF65-F5344CB8AC3E}">
        <p14:creationId xmlns:p14="http://schemas.microsoft.com/office/powerpoint/2010/main" val="364000306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98474" y="484094"/>
            <a:ext cx="7556313" cy="1116106"/>
          </a:xfrm>
        </p:spPr>
        <p:txBody>
          <a:bodyPr/>
          <a:lstStyle/>
          <a:p>
            <a:r>
              <a:rPr lang="en-US" dirty="0" smtClean="0"/>
              <a:t>FS Model (</a:t>
            </a:r>
            <a:r>
              <a:rPr lang="en-US" i="1" dirty="0" err="1" smtClean="0"/>
              <a:t>Ceanothus</a:t>
            </a:r>
            <a:r>
              <a:rPr lang="en-US" i="1" dirty="0" smtClean="0"/>
              <a:t> </a:t>
            </a:r>
            <a:r>
              <a:rPr lang="en-US" i="1" dirty="0" err="1" smtClean="0"/>
              <a:t>spinosus</a:t>
            </a:r>
            <a:r>
              <a:rPr lang="en-US" i="1" dirty="0" smtClean="0"/>
              <a:t>)</a:t>
            </a:r>
            <a:endParaRPr lang="en-US" dirty="0"/>
          </a:p>
        </p:txBody>
      </p:sp>
      <p:pic>
        <p:nvPicPr>
          <p:cNvPr id="5"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7767" y="1418612"/>
            <a:ext cx="7037727" cy="5295051"/>
          </a:xfrm>
        </p:spPr>
      </p:pic>
    </p:spTree>
    <p:extLst>
      <p:ext uri="{BB962C8B-B14F-4D97-AF65-F5344CB8AC3E}">
        <p14:creationId xmlns:p14="http://schemas.microsoft.com/office/powerpoint/2010/main" val="3835448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98474" y="484094"/>
            <a:ext cx="7556313" cy="1116106"/>
          </a:xfrm>
        </p:spPr>
        <p:txBody>
          <a:bodyPr/>
          <a:lstStyle/>
          <a:p>
            <a:r>
              <a:rPr lang="en-US" dirty="0" smtClean="0"/>
              <a:t>FS Model (</a:t>
            </a:r>
            <a:r>
              <a:rPr lang="en-US" i="1" dirty="0" err="1" smtClean="0"/>
              <a:t>Ceanothus</a:t>
            </a:r>
            <a:r>
              <a:rPr lang="en-US" i="1" dirty="0" smtClean="0"/>
              <a:t> </a:t>
            </a:r>
            <a:r>
              <a:rPr lang="en-US" i="1" dirty="0" err="1" smtClean="0"/>
              <a:t>spinosus</a:t>
            </a:r>
            <a:r>
              <a:rPr lang="en-US" i="1" dirty="0" smtClean="0"/>
              <a:t>)</a:t>
            </a:r>
            <a:endParaRPr lang="en-US" dirty="0"/>
          </a:p>
        </p:txBody>
      </p:sp>
      <p:pic>
        <p:nvPicPr>
          <p:cNvPr id="5"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7767" y="1418612"/>
            <a:ext cx="7037726" cy="5295050"/>
          </a:xfrm>
        </p:spPr>
      </p:pic>
    </p:spTree>
    <p:extLst>
      <p:ext uri="{BB962C8B-B14F-4D97-AF65-F5344CB8AC3E}">
        <p14:creationId xmlns:p14="http://schemas.microsoft.com/office/powerpoint/2010/main" val="3418643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98474" y="484094"/>
            <a:ext cx="7556313" cy="1116106"/>
          </a:xfrm>
        </p:spPr>
        <p:txBody>
          <a:bodyPr/>
          <a:lstStyle/>
          <a:p>
            <a:r>
              <a:rPr lang="en-US" dirty="0" smtClean="0"/>
              <a:t>FS Model (</a:t>
            </a:r>
            <a:r>
              <a:rPr lang="en-US" i="1" dirty="0" err="1" smtClean="0"/>
              <a:t>Ceanothus</a:t>
            </a:r>
            <a:r>
              <a:rPr lang="en-US" i="1" dirty="0" smtClean="0"/>
              <a:t> </a:t>
            </a:r>
            <a:r>
              <a:rPr lang="en-US" i="1" dirty="0" err="1" smtClean="0"/>
              <a:t>spinosus</a:t>
            </a:r>
            <a:r>
              <a:rPr lang="en-US" i="1" dirty="0" smtClean="0"/>
              <a:t>)</a:t>
            </a:r>
            <a:endParaRPr lang="en-US" dirty="0"/>
          </a:p>
        </p:txBody>
      </p:sp>
      <p:pic>
        <p:nvPicPr>
          <p:cNvPr id="5"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7767" y="1418612"/>
            <a:ext cx="7037726" cy="5295051"/>
          </a:xfrm>
        </p:spPr>
      </p:pic>
    </p:spTree>
    <p:extLst>
      <p:ext uri="{BB962C8B-B14F-4D97-AF65-F5344CB8AC3E}">
        <p14:creationId xmlns:p14="http://schemas.microsoft.com/office/powerpoint/2010/main" val="540539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98474" y="484094"/>
            <a:ext cx="7556313" cy="1116106"/>
          </a:xfrm>
        </p:spPr>
        <p:txBody>
          <a:bodyPr/>
          <a:lstStyle/>
          <a:p>
            <a:r>
              <a:rPr lang="en-US" dirty="0" smtClean="0"/>
              <a:t>FS Model (</a:t>
            </a:r>
            <a:r>
              <a:rPr lang="en-US" i="1" dirty="0" err="1" smtClean="0"/>
              <a:t>Ceanothus</a:t>
            </a:r>
            <a:r>
              <a:rPr lang="en-US" i="1" dirty="0" smtClean="0"/>
              <a:t> </a:t>
            </a:r>
            <a:r>
              <a:rPr lang="en-US" i="1" dirty="0" err="1" smtClean="0"/>
              <a:t>spinosus</a:t>
            </a:r>
            <a:r>
              <a:rPr lang="en-US" i="1" dirty="0" smtClean="0"/>
              <a:t>)</a:t>
            </a:r>
            <a:endParaRPr lang="en-US" dirty="0"/>
          </a:p>
        </p:txBody>
      </p:sp>
      <p:pic>
        <p:nvPicPr>
          <p:cNvPr id="5"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7767" y="1418612"/>
            <a:ext cx="7037726" cy="5295050"/>
          </a:xfrm>
        </p:spPr>
      </p:pic>
    </p:spTree>
    <p:extLst>
      <p:ext uri="{BB962C8B-B14F-4D97-AF65-F5344CB8AC3E}">
        <p14:creationId xmlns:p14="http://schemas.microsoft.com/office/powerpoint/2010/main" val="329192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98474" y="484094"/>
            <a:ext cx="7556313" cy="1116106"/>
          </a:xfrm>
        </p:spPr>
        <p:txBody>
          <a:bodyPr/>
          <a:lstStyle/>
          <a:p>
            <a:r>
              <a:rPr lang="en-US" dirty="0" smtClean="0"/>
              <a:t>FS Model (</a:t>
            </a:r>
            <a:r>
              <a:rPr lang="en-US" i="1" dirty="0" err="1" smtClean="0"/>
              <a:t>Ceanothus</a:t>
            </a:r>
            <a:r>
              <a:rPr lang="en-US" i="1" dirty="0" smtClean="0"/>
              <a:t> </a:t>
            </a:r>
            <a:r>
              <a:rPr lang="en-US" i="1" dirty="0" err="1" smtClean="0"/>
              <a:t>spinosus</a:t>
            </a:r>
            <a:r>
              <a:rPr lang="en-US" i="1" dirty="0" smtClean="0"/>
              <a:t>)</a:t>
            </a:r>
            <a:endParaRPr lang="en-US" dirty="0"/>
          </a:p>
        </p:txBody>
      </p:sp>
      <p:pic>
        <p:nvPicPr>
          <p:cNvPr id="5"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7767" y="1418612"/>
            <a:ext cx="7037726" cy="5295051"/>
          </a:xfrm>
        </p:spPr>
      </p:pic>
    </p:spTree>
    <p:extLst>
      <p:ext uri="{BB962C8B-B14F-4D97-AF65-F5344CB8AC3E}">
        <p14:creationId xmlns:p14="http://schemas.microsoft.com/office/powerpoint/2010/main" val="3028284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98474" y="484094"/>
            <a:ext cx="7556313" cy="1116106"/>
          </a:xfrm>
        </p:spPr>
        <p:txBody>
          <a:bodyPr/>
          <a:lstStyle/>
          <a:p>
            <a:r>
              <a:rPr lang="en-US" dirty="0" smtClean="0"/>
              <a:t>FS Model (</a:t>
            </a:r>
            <a:r>
              <a:rPr lang="en-US" i="1" dirty="0" err="1" smtClean="0"/>
              <a:t>Malosma</a:t>
            </a:r>
            <a:r>
              <a:rPr lang="en-US" i="1" dirty="0" smtClean="0"/>
              <a:t> </a:t>
            </a:r>
            <a:r>
              <a:rPr lang="en-US" i="1" dirty="0" err="1" smtClean="0"/>
              <a:t>laurina</a:t>
            </a:r>
            <a:r>
              <a:rPr lang="en-US" i="1" dirty="0" smtClean="0"/>
              <a:t>)</a:t>
            </a:r>
            <a:endParaRPr lang="en-US" dirty="0"/>
          </a:p>
        </p:txBody>
      </p:sp>
      <p:pic>
        <p:nvPicPr>
          <p:cNvPr id="5"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7767" y="1418612"/>
            <a:ext cx="7037726" cy="5295051"/>
          </a:xfrm>
        </p:spPr>
      </p:pic>
    </p:spTree>
    <p:extLst>
      <p:ext uri="{BB962C8B-B14F-4D97-AF65-F5344CB8AC3E}">
        <p14:creationId xmlns:p14="http://schemas.microsoft.com/office/powerpoint/2010/main" val="3296936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98474" y="484094"/>
            <a:ext cx="7556313" cy="1116106"/>
          </a:xfrm>
        </p:spPr>
        <p:txBody>
          <a:bodyPr/>
          <a:lstStyle/>
          <a:p>
            <a:r>
              <a:rPr lang="en-US" dirty="0" smtClean="0"/>
              <a:t>FS Model (</a:t>
            </a:r>
            <a:r>
              <a:rPr lang="en-US" i="1" dirty="0" err="1" smtClean="0"/>
              <a:t>Malosma</a:t>
            </a:r>
            <a:r>
              <a:rPr lang="en-US" i="1" dirty="0" smtClean="0"/>
              <a:t> </a:t>
            </a:r>
            <a:r>
              <a:rPr lang="en-US" i="1" dirty="0" err="1" smtClean="0"/>
              <a:t>laurina</a:t>
            </a:r>
            <a:r>
              <a:rPr lang="en-US" i="1" dirty="0" smtClean="0"/>
              <a:t>)</a:t>
            </a:r>
            <a:endParaRPr lang="en-US" dirty="0"/>
          </a:p>
        </p:txBody>
      </p:sp>
      <p:pic>
        <p:nvPicPr>
          <p:cNvPr id="5"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7767" y="1418612"/>
            <a:ext cx="7037726" cy="5295050"/>
          </a:xfrm>
        </p:spPr>
      </p:pic>
    </p:spTree>
    <p:extLst>
      <p:ext uri="{BB962C8B-B14F-4D97-AF65-F5344CB8AC3E}">
        <p14:creationId xmlns:p14="http://schemas.microsoft.com/office/powerpoint/2010/main" val="813005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98474" y="484094"/>
            <a:ext cx="7556313" cy="1116106"/>
          </a:xfrm>
        </p:spPr>
        <p:txBody>
          <a:bodyPr/>
          <a:lstStyle/>
          <a:p>
            <a:r>
              <a:rPr lang="en-US" dirty="0" smtClean="0"/>
              <a:t>FS Model (</a:t>
            </a:r>
            <a:r>
              <a:rPr lang="en-US" i="1" dirty="0" err="1" smtClean="0"/>
              <a:t>Malosma</a:t>
            </a:r>
            <a:r>
              <a:rPr lang="en-US" i="1" dirty="0" smtClean="0"/>
              <a:t> </a:t>
            </a:r>
            <a:r>
              <a:rPr lang="en-US" i="1" dirty="0" err="1" smtClean="0"/>
              <a:t>laurina</a:t>
            </a:r>
            <a:r>
              <a:rPr lang="en-US" i="1" dirty="0" smtClean="0"/>
              <a:t>)</a:t>
            </a:r>
            <a:endParaRPr lang="en-US" dirty="0"/>
          </a:p>
        </p:txBody>
      </p:sp>
      <p:pic>
        <p:nvPicPr>
          <p:cNvPr id="5"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7768" y="1418612"/>
            <a:ext cx="7037724" cy="5295050"/>
          </a:xfrm>
        </p:spPr>
      </p:pic>
    </p:spTree>
    <p:extLst>
      <p:ext uri="{BB962C8B-B14F-4D97-AF65-F5344CB8AC3E}">
        <p14:creationId xmlns:p14="http://schemas.microsoft.com/office/powerpoint/2010/main" val="1638685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Three Chaparral Types</a:t>
            </a:r>
            <a:endParaRPr lang="en-US" dirty="0"/>
          </a:p>
        </p:txBody>
      </p:sp>
      <p:sp>
        <p:nvSpPr>
          <p:cNvPr id="3" name="Content Placeholder 2"/>
          <p:cNvSpPr>
            <a:spLocks noGrp="1"/>
          </p:cNvSpPr>
          <p:nvPr>
            <p:ph idx="1"/>
          </p:nvPr>
        </p:nvSpPr>
        <p:spPr/>
        <p:txBody>
          <a:bodyPr/>
          <a:lstStyle/>
          <a:p>
            <a:r>
              <a:rPr lang="en-US" dirty="0" smtClean="0"/>
              <a:t>Non-Sprouters (NS)</a:t>
            </a:r>
          </a:p>
          <a:p>
            <a:pPr lvl="1"/>
            <a:r>
              <a:rPr lang="en-US" dirty="0" smtClean="0"/>
              <a:t>Completely killed by fire, but reproduce by seeds that germinate in response to fire.  </a:t>
            </a:r>
            <a:endParaRPr lang="en-US" dirty="0"/>
          </a:p>
          <a:p>
            <a:r>
              <a:rPr lang="en-US" dirty="0" smtClean="0"/>
              <a:t>Obligate Sprouters</a:t>
            </a:r>
            <a:r>
              <a:rPr lang="en-US" dirty="0"/>
              <a:t> </a:t>
            </a:r>
            <a:r>
              <a:rPr lang="en-US" dirty="0" smtClean="0"/>
              <a:t>(OS)</a:t>
            </a:r>
          </a:p>
          <a:p>
            <a:pPr lvl="1"/>
            <a:r>
              <a:rPr lang="en-US" dirty="0" smtClean="0"/>
              <a:t>Completely destroyed by fire (including seeds), but subsist vis-à-vis their deep roots wherefrom they re-sprout.  </a:t>
            </a:r>
          </a:p>
          <a:p>
            <a:r>
              <a:rPr lang="en-US" dirty="0" smtClean="0"/>
              <a:t>Facultative Sprouters (FS)</a:t>
            </a:r>
          </a:p>
          <a:p>
            <a:pPr lvl="1"/>
            <a:r>
              <a:rPr lang="en-US" dirty="0" smtClean="0"/>
              <a:t>Re-sprout and reproduce vis-à-vis roots and seeds that survive fire.  </a:t>
            </a:r>
          </a:p>
        </p:txBody>
      </p:sp>
    </p:spTree>
    <p:extLst>
      <p:ext uri="{BB962C8B-B14F-4D97-AF65-F5344CB8AC3E}">
        <p14:creationId xmlns:p14="http://schemas.microsoft.com/office/powerpoint/2010/main" val="423457613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98474" y="484094"/>
            <a:ext cx="7556313" cy="1116106"/>
          </a:xfrm>
        </p:spPr>
        <p:txBody>
          <a:bodyPr/>
          <a:lstStyle/>
          <a:p>
            <a:r>
              <a:rPr lang="en-US" dirty="0" smtClean="0"/>
              <a:t>FS Model (</a:t>
            </a:r>
            <a:r>
              <a:rPr lang="en-US" i="1" dirty="0" err="1" smtClean="0"/>
              <a:t>Malosma</a:t>
            </a:r>
            <a:r>
              <a:rPr lang="en-US" i="1" dirty="0" smtClean="0"/>
              <a:t> </a:t>
            </a:r>
            <a:r>
              <a:rPr lang="en-US" i="1" dirty="0" err="1" smtClean="0"/>
              <a:t>laurina</a:t>
            </a:r>
            <a:r>
              <a:rPr lang="en-US" i="1" dirty="0" smtClean="0"/>
              <a:t>)</a:t>
            </a:r>
            <a:endParaRPr lang="en-US" dirty="0"/>
          </a:p>
        </p:txBody>
      </p:sp>
      <p:pic>
        <p:nvPicPr>
          <p:cNvPr id="5"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7768" y="1418612"/>
            <a:ext cx="7037724" cy="5295049"/>
          </a:xfrm>
        </p:spPr>
      </p:pic>
    </p:spTree>
    <p:extLst>
      <p:ext uri="{BB962C8B-B14F-4D97-AF65-F5344CB8AC3E}">
        <p14:creationId xmlns:p14="http://schemas.microsoft.com/office/powerpoint/2010/main" val="1182689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98474" y="484094"/>
            <a:ext cx="7556313" cy="1116106"/>
          </a:xfrm>
        </p:spPr>
        <p:txBody>
          <a:bodyPr/>
          <a:lstStyle/>
          <a:p>
            <a:r>
              <a:rPr lang="en-US" dirty="0" smtClean="0"/>
              <a:t>FS Model (</a:t>
            </a:r>
            <a:r>
              <a:rPr lang="en-US" i="1" dirty="0" err="1" smtClean="0"/>
              <a:t>Malosma</a:t>
            </a:r>
            <a:r>
              <a:rPr lang="en-US" i="1" dirty="0" smtClean="0"/>
              <a:t> </a:t>
            </a:r>
            <a:r>
              <a:rPr lang="en-US" i="1" dirty="0" err="1" smtClean="0"/>
              <a:t>laurina</a:t>
            </a:r>
            <a:r>
              <a:rPr lang="en-US" i="1" dirty="0" smtClean="0"/>
              <a:t>)</a:t>
            </a:r>
            <a:endParaRPr lang="en-US" dirty="0"/>
          </a:p>
        </p:txBody>
      </p:sp>
      <p:pic>
        <p:nvPicPr>
          <p:cNvPr id="5"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7768" y="1418612"/>
            <a:ext cx="7037723" cy="5295049"/>
          </a:xfrm>
        </p:spPr>
      </p:pic>
    </p:spTree>
    <p:extLst>
      <p:ext uri="{BB962C8B-B14F-4D97-AF65-F5344CB8AC3E}">
        <p14:creationId xmlns:p14="http://schemas.microsoft.com/office/powerpoint/2010/main" val="1232449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98474" y="484094"/>
            <a:ext cx="7556313" cy="1116106"/>
          </a:xfrm>
        </p:spPr>
        <p:txBody>
          <a:bodyPr/>
          <a:lstStyle/>
          <a:p>
            <a:r>
              <a:rPr lang="en-US" dirty="0" smtClean="0"/>
              <a:t>FS Model (</a:t>
            </a:r>
            <a:r>
              <a:rPr lang="en-US" i="1" dirty="0" err="1" smtClean="0"/>
              <a:t>Malosma</a:t>
            </a:r>
            <a:r>
              <a:rPr lang="en-US" i="1" dirty="0" smtClean="0"/>
              <a:t> </a:t>
            </a:r>
            <a:r>
              <a:rPr lang="en-US" i="1" dirty="0" err="1" smtClean="0"/>
              <a:t>laurina</a:t>
            </a:r>
            <a:r>
              <a:rPr lang="en-US" i="1" dirty="0" smtClean="0"/>
              <a:t>)</a:t>
            </a:r>
            <a:endParaRPr lang="en-US" dirty="0"/>
          </a:p>
        </p:txBody>
      </p:sp>
      <p:pic>
        <p:nvPicPr>
          <p:cNvPr id="5"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7768" y="1418612"/>
            <a:ext cx="7037723" cy="5295048"/>
          </a:xfrm>
        </p:spPr>
      </p:pic>
    </p:spTree>
    <p:extLst>
      <p:ext uri="{BB962C8B-B14F-4D97-AF65-F5344CB8AC3E}">
        <p14:creationId xmlns:p14="http://schemas.microsoft.com/office/powerpoint/2010/main" val="777329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98474" y="484094"/>
            <a:ext cx="7556313" cy="1116106"/>
          </a:xfrm>
        </p:spPr>
        <p:txBody>
          <a:bodyPr/>
          <a:lstStyle/>
          <a:p>
            <a:r>
              <a:rPr lang="en-US" dirty="0" smtClean="0"/>
              <a:t>Field Data</a:t>
            </a:r>
            <a:endParaRPr lang="en-US" dirty="0"/>
          </a:p>
        </p:txBody>
      </p:sp>
      <p:pic>
        <p:nvPicPr>
          <p:cNvPr id="3" name="Content Placeholder 2" descr="realgraph.pdf"/>
          <p:cNvPicPr>
            <a:picLocks noGrp="1" noChangeAspect="1"/>
          </p:cNvPicPr>
          <p:nvPr>
            <p:ph idx="1"/>
          </p:nvPr>
        </p:nvPicPr>
        <p:blipFill rotWithShape="1">
          <a:blip r:embed="rId2">
            <a:extLst>
              <a:ext uri="{28A0092B-C50C-407E-A947-70E740481C1C}">
                <a14:useLocalDpi xmlns:a14="http://schemas.microsoft.com/office/drawing/2010/main" val="0"/>
              </a:ext>
            </a:extLst>
          </a:blip>
          <a:srcRect t="3234" b="5455"/>
          <a:stretch/>
        </p:blipFill>
        <p:spPr>
          <a:xfrm>
            <a:off x="498474" y="1109580"/>
            <a:ext cx="7556313" cy="5748420"/>
          </a:xfrm>
        </p:spPr>
      </p:pic>
    </p:spTree>
    <p:extLst>
      <p:ext uri="{BB962C8B-B14F-4D97-AF65-F5344CB8AC3E}">
        <p14:creationId xmlns:p14="http://schemas.microsoft.com/office/powerpoint/2010/main" val="93296772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 Size</a:t>
            </a:r>
            <a:endParaRPr lang="en-US" dirty="0"/>
          </a:p>
        </p:txBody>
      </p:sp>
      <p:sp>
        <p:nvSpPr>
          <p:cNvPr id="3" name="Content Placeholder 2"/>
          <p:cNvSpPr>
            <a:spLocks noGrp="1"/>
          </p:cNvSpPr>
          <p:nvPr>
            <p:ph idx="1"/>
          </p:nvPr>
        </p:nvSpPr>
        <p:spPr>
          <a:xfrm>
            <a:off x="498474" y="1600200"/>
            <a:ext cx="3779421" cy="4525963"/>
          </a:xfrm>
        </p:spPr>
        <p:txBody>
          <a:bodyPr>
            <a:normAutofit/>
          </a:bodyPr>
          <a:lstStyle/>
          <a:p>
            <a:r>
              <a:rPr lang="en-US" dirty="0" smtClean="0"/>
              <a:t>Facultative </a:t>
            </a:r>
            <a:r>
              <a:rPr lang="en-US" dirty="0" err="1" smtClean="0"/>
              <a:t>Sprouters</a:t>
            </a:r>
            <a:endParaRPr lang="en-US" dirty="0" smtClean="0"/>
          </a:p>
          <a:p>
            <a:pPr lvl="1"/>
            <a:r>
              <a:rPr lang="en-US" i="1" dirty="0" err="1" smtClean="0"/>
              <a:t>Malosma</a:t>
            </a:r>
            <a:r>
              <a:rPr lang="en-US" i="1" dirty="0" smtClean="0"/>
              <a:t> </a:t>
            </a:r>
            <a:r>
              <a:rPr lang="en-US" i="1" dirty="0" err="1" smtClean="0"/>
              <a:t>laurina</a:t>
            </a:r>
            <a:endParaRPr lang="en-US" dirty="0" smtClean="0"/>
          </a:p>
          <a:p>
            <a:pPr lvl="2"/>
            <a:r>
              <a:rPr lang="en-US" i="1" dirty="0" smtClean="0"/>
              <a:t>Resprouts dominate landscape post-fire.</a:t>
            </a:r>
          </a:p>
          <a:p>
            <a:pPr lvl="2"/>
            <a:r>
              <a:rPr lang="en-US" dirty="0" smtClean="0"/>
              <a:t>Largest chaparral shrub.</a:t>
            </a:r>
          </a:p>
          <a:p>
            <a:pPr lvl="1"/>
            <a:r>
              <a:rPr lang="en-US" i="1" dirty="0" err="1" smtClean="0"/>
              <a:t>Rhus</a:t>
            </a:r>
            <a:r>
              <a:rPr lang="en-US" i="1" dirty="0" smtClean="0"/>
              <a:t> </a:t>
            </a:r>
            <a:r>
              <a:rPr lang="en-US" i="1" dirty="0" err="1" smtClean="0"/>
              <a:t>ovata</a:t>
            </a:r>
            <a:endParaRPr lang="en-US" i="1" dirty="0" smtClean="0"/>
          </a:p>
          <a:p>
            <a:pPr lvl="2"/>
            <a:r>
              <a:rPr lang="en-US" dirty="0" smtClean="0"/>
              <a:t>Average-sized shrub.</a:t>
            </a:r>
          </a:p>
          <a:p>
            <a:pPr lvl="1"/>
            <a:r>
              <a:rPr lang="en-US" i="1" dirty="0" err="1" smtClean="0"/>
              <a:t>Ceanothus</a:t>
            </a:r>
            <a:r>
              <a:rPr lang="en-US" i="1" dirty="0" smtClean="0"/>
              <a:t> </a:t>
            </a:r>
            <a:r>
              <a:rPr lang="en-US" i="1" dirty="0" err="1" smtClean="0"/>
              <a:t>spinosus</a:t>
            </a:r>
            <a:endParaRPr lang="en-US" i="1" dirty="0"/>
          </a:p>
          <a:p>
            <a:pPr lvl="2"/>
            <a:r>
              <a:rPr lang="en-US" dirty="0" smtClean="0"/>
              <a:t>Average-sized shrub.</a:t>
            </a:r>
          </a:p>
          <a:p>
            <a:r>
              <a:rPr lang="en-US" dirty="0" smtClean="0"/>
              <a:t>Non-</a:t>
            </a:r>
            <a:r>
              <a:rPr lang="en-US" dirty="0" err="1" smtClean="0"/>
              <a:t>Sprouter</a:t>
            </a:r>
            <a:endParaRPr lang="en-US" dirty="0" smtClean="0"/>
          </a:p>
          <a:p>
            <a:pPr lvl="1"/>
            <a:r>
              <a:rPr lang="en-US" i="1" dirty="0" err="1" smtClean="0"/>
              <a:t>Ceanothus</a:t>
            </a:r>
            <a:r>
              <a:rPr lang="en-US" i="1" dirty="0" smtClean="0"/>
              <a:t> </a:t>
            </a:r>
            <a:r>
              <a:rPr lang="en-US" i="1" dirty="0" err="1" smtClean="0"/>
              <a:t>megacarpus</a:t>
            </a:r>
            <a:endParaRPr lang="en-US" i="1" dirty="0" smtClean="0"/>
          </a:p>
          <a:p>
            <a:pPr lvl="2"/>
            <a:r>
              <a:rPr lang="en-US" dirty="0" smtClean="0"/>
              <a:t>Comparatively small shrub.</a:t>
            </a:r>
          </a:p>
          <a:p>
            <a:pPr lvl="2"/>
            <a:endParaRPr lang="en-US" dirty="0"/>
          </a:p>
        </p:txBody>
      </p:sp>
      <p:pic>
        <p:nvPicPr>
          <p:cNvPr id="7" name="Content Placeholder 3" descr="height.eps"/>
          <p:cNvPicPr>
            <a:picLocks noChangeAspect="1"/>
          </p:cNvPicPr>
          <p:nvPr/>
        </p:nvPicPr>
        <p:blipFill rotWithShape="1">
          <a:blip r:embed="rId2">
            <a:extLst>
              <a:ext uri="{28A0092B-C50C-407E-A947-70E740481C1C}">
                <a14:useLocalDpi xmlns:a14="http://schemas.microsoft.com/office/drawing/2010/main" val="0"/>
              </a:ext>
            </a:extLst>
          </a:blip>
          <a:srcRect l="-1239" t="1979" r="-4712" b="-3675"/>
          <a:stretch/>
        </p:blipFill>
        <p:spPr>
          <a:xfrm>
            <a:off x="4572000" y="391027"/>
            <a:ext cx="4411580" cy="3023078"/>
          </a:xfrm>
          <a:prstGeom prst="rect">
            <a:avLst/>
          </a:prstGeom>
        </p:spPr>
      </p:pic>
      <p:pic>
        <p:nvPicPr>
          <p:cNvPr id="8" name="Content Placeholder 3" descr="crown.eps"/>
          <p:cNvPicPr>
            <a:picLocks noChangeAspect="1"/>
          </p:cNvPicPr>
          <p:nvPr/>
        </p:nvPicPr>
        <p:blipFill rotWithShape="1">
          <a:blip r:embed="rId3">
            <a:extLst>
              <a:ext uri="{28A0092B-C50C-407E-A947-70E740481C1C}">
                <a14:useLocalDpi xmlns:a14="http://schemas.microsoft.com/office/drawing/2010/main" val="0"/>
              </a:ext>
            </a:extLst>
          </a:blip>
          <a:srcRect l="-8602" t="-7276" r="-8602" b="-11979"/>
          <a:stretch/>
        </p:blipFill>
        <p:spPr>
          <a:xfrm>
            <a:off x="4277895" y="3154949"/>
            <a:ext cx="4866105" cy="3544031"/>
          </a:xfrm>
          <a:prstGeom prst="rect">
            <a:avLst/>
          </a:prstGeom>
        </p:spPr>
      </p:pic>
    </p:spTree>
    <p:extLst>
      <p:ext uri="{BB962C8B-B14F-4D97-AF65-F5344CB8AC3E}">
        <p14:creationId xmlns:p14="http://schemas.microsoft.com/office/powerpoint/2010/main" val="374717516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Program Design</a:t>
            </a:r>
            <a:endParaRPr lang="en-US" dirty="0"/>
          </a:p>
        </p:txBody>
      </p:sp>
      <p:sp>
        <p:nvSpPr>
          <p:cNvPr id="3" name="Content Placeholder 2"/>
          <p:cNvSpPr>
            <a:spLocks noGrp="1"/>
          </p:cNvSpPr>
          <p:nvPr>
            <p:ph idx="1"/>
          </p:nvPr>
        </p:nvSpPr>
        <p:spPr/>
        <p:txBody>
          <a:bodyPr/>
          <a:lstStyle/>
          <a:p>
            <a:r>
              <a:rPr lang="en-US" dirty="0" smtClean="0"/>
              <a:t>Plant Class</a:t>
            </a:r>
          </a:p>
          <a:p>
            <a:pPr lvl="1"/>
            <a:r>
              <a:rPr lang="en-US" dirty="0" smtClean="0"/>
              <a:t>Plant Attributes</a:t>
            </a:r>
          </a:p>
          <a:p>
            <a:pPr lvl="2"/>
            <a:r>
              <a:rPr lang="en-US" dirty="0" smtClean="0"/>
              <a:t>Age, Species, Location, Size</a:t>
            </a:r>
          </a:p>
          <a:p>
            <a:pPr lvl="1"/>
            <a:r>
              <a:rPr lang="en-US" dirty="0" smtClean="0"/>
              <a:t>Plant Parameters</a:t>
            </a:r>
          </a:p>
          <a:p>
            <a:pPr lvl="2"/>
            <a:r>
              <a:rPr lang="en-US" dirty="0" smtClean="0"/>
              <a:t>Growth curves with parameters drawn from </a:t>
            </a:r>
            <a:r>
              <a:rPr lang="en-US" dirty="0" err="1" smtClean="0"/>
              <a:t>distrubtion</a:t>
            </a:r>
            <a:endParaRPr lang="en-US" dirty="0" smtClean="0"/>
          </a:p>
          <a:p>
            <a:pPr lvl="2"/>
            <a:r>
              <a:rPr lang="en-US" dirty="0" smtClean="0"/>
              <a:t>Survival rates for seedlings and resprouts</a:t>
            </a:r>
          </a:p>
          <a:p>
            <a:pPr lvl="1"/>
            <a:r>
              <a:rPr lang="en-US" dirty="0" smtClean="0"/>
              <a:t>Member Functions</a:t>
            </a:r>
          </a:p>
          <a:p>
            <a:pPr lvl="2"/>
            <a:r>
              <a:rPr lang="en-US" dirty="0" smtClean="0"/>
              <a:t>Grow</a:t>
            </a:r>
          </a:p>
          <a:p>
            <a:pPr lvl="2"/>
            <a:r>
              <a:rPr lang="en-US" dirty="0" smtClean="0"/>
              <a:t>Collide</a:t>
            </a:r>
          </a:p>
          <a:p>
            <a:pPr lvl="2"/>
            <a:r>
              <a:rPr lang="en-US" dirty="0" err="1" smtClean="0"/>
              <a:t>Resprout</a:t>
            </a:r>
            <a:endParaRPr lang="en-US" dirty="0" smtClean="0"/>
          </a:p>
          <a:p>
            <a:pPr lvl="2"/>
            <a:r>
              <a:rPr lang="en-US" dirty="0" smtClean="0"/>
              <a:t>Death</a:t>
            </a:r>
            <a:endParaRPr lang="en-US" dirty="0"/>
          </a:p>
        </p:txBody>
      </p:sp>
    </p:spTree>
    <p:extLst>
      <p:ext uri="{BB962C8B-B14F-4D97-AF65-F5344CB8AC3E}">
        <p14:creationId xmlns:p14="http://schemas.microsoft.com/office/powerpoint/2010/main" val="7064440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 Grid Class</a:t>
            </a:r>
            <a:endParaRPr lang="en-US" dirty="0"/>
          </a:p>
        </p:txBody>
      </p:sp>
      <p:sp>
        <p:nvSpPr>
          <p:cNvPr id="3" name="Content Placeholder 2"/>
          <p:cNvSpPr>
            <a:spLocks noGrp="1"/>
          </p:cNvSpPr>
          <p:nvPr>
            <p:ph idx="1"/>
          </p:nvPr>
        </p:nvSpPr>
        <p:spPr>
          <a:xfrm>
            <a:off x="498476" y="1981200"/>
            <a:ext cx="2375735" cy="4144963"/>
          </a:xfrm>
        </p:spPr>
        <p:txBody>
          <a:bodyPr>
            <a:normAutofit/>
          </a:bodyPr>
          <a:lstStyle/>
          <a:p>
            <a:r>
              <a:rPr lang="en-US" sz="1700" dirty="0" smtClean="0"/>
              <a:t>Store each plant to an indexed pole location.  </a:t>
            </a:r>
          </a:p>
          <a:p>
            <a:endParaRPr lang="en-US" sz="1700" dirty="0" smtClean="0"/>
          </a:p>
          <a:p>
            <a:r>
              <a:rPr lang="en-US" sz="1700" dirty="0" smtClean="0"/>
              <a:t>Check for crowding and shading by comparing plants at neighboring poles. </a:t>
            </a:r>
          </a:p>
          <a:p>
            <a:r>
              <a:rPr lang="en-US" sz="1700" dirty="0" smtClean="0"/>
              <a:t>Plants are plotted from the grid class.</a:t>
            </a:r>
            <a:endParaRPr lang="en-US" sz="1700" dirty="0"/>
          </a:p>
        </p:txBody>
      </p:sp>
      <p:pic>
        <p:nvPicPr>
          <p:cNvPr id="4" name="Picture 3" descr="plant_grid_matlab.eps"/>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2874211" y="3614415"/>
            <a:ext cx="5454315" cy="2511748"/>
          </a:xfrm>
          <a:prstGeom prst="rect">
            <a:avLst/>
          </a:prstGeom>
        </p:spPr>
      </p:pic>
      <p:pic>
        <p:nvPicPr>
          <p:cNvPr id="5" name="Picture 4" descr="plant_grid.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4328" y="1219200"/>
            <a:ext cx="6409672" cy="2390274"/>
          </a:xfrm>
          <a:prstGeom prst="rect">
            <a:avLst/>
          </a:prstGeom>
        </p:spPr>
      </p:pic>
    </p:spTree>
    <p:extLst>
      <p:ext uri="{BB962C8B-B14F-4D97-AF65-F5344CB8AC3E}">
        <p14:creationId xmlns:p14="http://schemas.microsoft.com/office/powerpoint/2010/main" val="406199590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Seedbank</a:t>
            </a:r>
            <a:r>
              <a:rPr lang="en-US" dirty="0" smtClean="0"/>
              <a:t> Class</a:t>
            </a:r>
            <a:endParaRPr lang="en-US" dirty="0"/>
          </a:p>
        </p:txBody>
      </p:sp>
      <p:sp>
        <p:nvSpPr>
          <p:cNvPr id="3" name="Content Placeholder 2"/>
          <p:cNvSpPr>
            <a:spLocks noGrp="1"/>
          </p:cNvSpPr>
          <p:nvPr>
            <p:ph idx="1"/>
          </p:nvPr>
        </p:nvSpPr>
        <p:spPr>
          <a:xfrm>
            <a:off x="498474" y="1981200"/>
            <a:ext cx="5062789" cy="4144963"/>
          </a:xfrm>
        </p:spPr>
        <p:txBody>
          <a:bodyPr/>
          <a:lstStyle/>
          <a:p>
            <a:r>
              <a:rPr lang="en-US" dirty="0" smtClean="0"/>
              <a:t>Add seeds to the </a:t>
            </a:r>
            <a:r>
              <a:rPr lang="en-US" dirty="0" err="1" smtClean="0"/>
              <a:t>seedbank</a:t>
            </a:r>
            <a:endParaRPr lang="en-US" dirty="0" smtClean="0"/>
          </a:p>
          <a:p>
            <a:pPr lvl="1"/>
            <a:r>
              <a:rPr lang="en-US" dirty="0" smtClean="0"/>
              <a:t>Seeds are dispersed by plants on grid</a:t>
            </a:r>
          </a:p>
          <a:p>
            <a:pPr lvl="2"/>
            <a:r>
              <a:rPr lang="en-US" dirty="0" smtClean="0"/>
              <a:t>Radius and angle drawn from distribution.</a:t>
            </a:r>
          </a:p>
          <a:p>
            <a:pPr lvl="1"/>
            <a:r>
              <a:rPr lang="en-US" dirty="0" smtClean="0"/>
              <a:t>Seeds are predated prior to germination.</a:t>
            </a:r>
          </a:p>
          <a:p>
            <a:r>
              <a:rPr lang="en-US" dirty="0" smtClean="0"/>
              <a:t>Germinate seeds after fire </a:t>
            </a:r>
          </a:p>
          <a:p>
            <a:pPr lvl="1"/>
            <a:r>
              <a:rPr lang="en-US" dirty="0" smtClean="0"/>
              <a:t>New plants assigned to indexed pole on grid.</a:t>
            </a:r>
            <a:endParaRPr lang="en-US" dirty="0"/>
          </a:p>
          <a:p>
            <a:pPr lvl="1"/>
            <a:r>
              <a:rPr lang="en-US" dirty="0" smtClean="0"/>
              <a:t>Removing all non-germinated seeds from </a:t>
            </a:r>
            <a:r>
              <a:rPr lang="en-US" dirty="0" err="1" smtClean="0"/>
              <a:t>seedbank</a:t>
            </a:r>
            <a:r>
              <a:rPr lang="en-US" dirty="0" smtClean="0"/>
              <a:t>.</a:t>
            </a:r>
          </a:p>
        </p:txBody>
      </p:sp>
      <p:pic>
        <p:nvPicPr>
          <p:cNvPr id="4"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9159" y="2605538"/>
            <a:ext cx="2424530" cy="2449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67818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Simulation</a:t>
            </a:r>
            <a:endParaRPr lang="en-US" dirty="0"/>
          </a:p>
        </p:txBody>
      </p:sp>
      <p:pic>
        <p:nvPicPr>
          <p:cNvPr id="5" name="Content Placeholder 4" descr="spacesim1.eps"/>
          <p:cNvPicPr>
            <a:picLocks noGrp="1" noChangeAspect="1"/>
          </p:cNvPicPr>
          <p:nvPr>
            <p:ph idx="1"/>
          </p:nvPr>
        </p:nvPicPr>
        <p:blipFill>
          <a:blip r:embed="rId2">
            <a:extLst>
              <a:ext uri="{28A0092B-C50C-407E-A947-70E740481C1C}">
                <a14:useLocalDpi xmlns:a14="http://schemas.microsoft.com/office/drawing/2010/main" val="0"/>
              </a:ext>
            </a:extLst>
          </a:blip>
          <a:srcRect l="3275" r="3275"/>
          <a:stretch>
            <a:fillRect/>
          </a:stretch>
        </p:blipFill>
        <p:spPr>
          <a:xfrm>
            <a:off x="0" y="1217752"/>
            <a:ext cx="9144000" cy="5015878"/>
          </a:xfrm>
        </p:spPr>
      </p:pic>
      <p:sp>
        <p:nvSpPr>
          <p:cNvPr id="6" name="TextBox 5"/>
          <p:cNvSpPr txBox="1"/>
          <p:nvPr/>
        </p:nvSpPr>
        <p:spPr>
          <a:xfrm>
            <a:off x="3046130" y="6100984"/>
            <a:ext cx="3044260" cy="369332"/>
          </a:xfrm>
          <a:prstGeom prst="rect">
            <a:avLst/>
          </a:prstGeom>
          <a:noFill/>
        </p:spPr>
        <p:txBody>
          <a:bodyPr wrap="none" rtlCol="0">
            <a:spAutoFit/>
          </a:bodyPr>
          <a:lstStyle/>
          <a:p>
            <a:r>
              <a:rPr lang="en-US" dirty="0" smtClean="0"/>
              <a:t>Initial Distribution of Plants</a:t>
            </a:r>
            <a:endParaRPr lang="en-US" dirty="0"/>
          </a:p>
        </p:txBody>
      </p:sp>
    </p:spTree>
    <p:extLst>
      <p:ext uri="{BB962C8B-B14F-4D97-AF65-F5344CB8AC3E}">
        <p14:creationId xmlns:p14="http://schemas.microsoft.com/office/powerpoint/2010/main" val="409287236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98474" y="484094"/>
            <a:ext cx="7556313" cy="1116106"/>
          </a:xfrm>
        </p:spPr>
        <p:txBody>
          <a:bodyPr/>
          <a:lstStyle/>
          <a:p>
            <a:r>
              <a:rPr lang="en-US" dirty="0" smtClean="0"/>
              <a:t>Spatial Simulation</a:t>
            </a:r>
            <a:endParaRPr lang="en-US" dirty="0"/>
          </a:p>
        </p:txBody>
      </p:sp>
      <p:pic>
        <p:nvPicPr>
          <p:cNvPr id="8" name="Content Placeholder 7" descr="spacesim2.eps"/>
          <p:cNvPicPr>
            <a:picLocks noGrp="1" noChangeAspect="1"/>
          </p:cNvPicPr>
          <p:nvPr>
            <p:ph idx="1"/>
          </p:nvPr>
        </p:nvPicPr>
        <p:blipFill>
          <a:blip r:embed="rId2">
            <a:extLst>
              <a:ext uri="{28A0092B-C50C-407E-A947-70E740481C1C}">
                <a14:useLocalDpi xmlns:a14="http://schemas.microsoft.com/office/drawing/2010/main" val="0"/>
              </a:ext>
            </a:extLst>
          </a:blip>
          <a:srcRect l="3225" r="3225"/>
          <a:stretch>
            <a:fillRect/>
          </a:stretch>
        </p:blipFill>
        <p:spPr>
          <a:xfrm>
            <a:off x="0" y="1216152"/>
            <a:ext cx="9144000" cy="5015878"/>
          </a:xfrm>
        </p:spPr>
      </p:pic>
      <p:sp>
        <p:nvSpPr>
          <p:cNvPr id="10" name="TextBox 9"/>
          <p:cNvSpPr txBox="1"/>
          <p:nvPr/>
        </p:nvSpPr>
        <p:spPr>
          <a:xfrm>
            <a:off x="2792130" y="6100984"/>
            <a:ext cx="3557209" cy="369332"/>
          </a:xfrm>
          <a:prstGeom prst="rect">
            <a:avLst/>
          </a:prstGeom>
          <a:noFill/>
        </p:spPr>
        <p:txBody>
          <a:bodyPr wrap="none" rtlCol="0">
            <a:spAutoFit/>
          </a:bodyPr>
          <a:lstStyle/>
          <a:p>
            <a:r>
              <a:rPr lang="en-US" dirty="0" smtClean="0"/>
              <a:t>Seedlings Germinated Post-Fire</a:t>
            </a:r>
            <a:endParaRPr lang="en-US" dirty="0"/>
          </a:p>
        </p:txBody>
      </p:sp>
    </p:spTree>
    <p:extLst>
      <p:ext uri="{BB962C8B-B14F-4D97-AF65-F5344CB8AC3E}">
        <p14:creationId xmlns:p14="http://schemas.microsoft.com/office/powerpoint/2010/main" val="293626763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Population Cycle (NS)</a:t>
            </a:r>
            <a:endParaRPr lang="en-US" dirty="0"/>
          </a:p>
        </p:txBody>
      </p:sp>
      <p:grpSp>
        <p:nvGrpSpPr>
          <p:cNvPr id="14" name="Group 13"/>
          <p:cNvGrpSpPr/>
          <p:nvPr/>
        </p:nvGrpSpPr>
        <p:grpSpPr>
          <a:xfrm>
            <a:off x="1782291" y="1398179"/>
            <a:ext cx="5579416" cy="4061640"/>
            <a:chOff x="1782291" y="1398179"/>
            <a:chExt cx="5579416" cy="4061640"/>
          </a:xfrm>
        </p:grpSpPr>
        <p:sp>
          <p:nvSpPr>
            <p:cNvPr id="15" name="Freeform 14"/>
            <p:cNvSpPr/>
            <p:nvPr/>
          </p:nvSpPr>
          <p:spPr>
            <a:xfrm>
              <a:off x="3519785" y="1398179"/>
              <a:ext cx="2104429" cy="1052214"/>
            </a:xfrm>
            <a:custGeom>
              <a:avLst/>
              <a:gdLst>
                <a:gd name="connsiteX0" fmla="*/ 0 w 2104429"/>
                <a:gd name="connsiteY0" fmla="*/ 105221 h 1052214"/>
                <a:gd name="connsiteX1" fmla="*/ 105221 w 2104429"/>
                <a:gd name="connsiteY1" fmla="*/ 0 h 1052214"/>
                <a:gd name="connsiteX2" fmla="*/ 1999208 w 2104429"/>
                <a:gd name="connsiteY2" fmla="*/ 0 h 1052214"/>
                <a:gd name="connsiteX3" fmla="*/ 2104429 w 2104429"/>
                <a:gd name="connsiteY3" fmla="*/ 105221 h 1052214"/>
                <a:gd name="connsiteX4" fmla="*/ 2104429 w 2104429"/>
                <a:gd name="connsiteY4" fmla="*/ 946993 h 1052214"/>
                <a:gd name="connsiteX5" fmla="*/ 1999208 w 2104429"/>
                <a:gd name="connsiteY5" fmla="*/ 1052214 h 1052214"/>
                <a:gd name="connsiteX6" fmla="*/ 105221 w 2104429"/>
                <a:gd name="connsiteY6" fmla="*/ 1052214 h 1052214"/>
                <a:gd name="connsiteX7" fmla="*/ 0 w 2104429"/>
                <a:gd name="connsiteY7" fmla="*/ 946993 h 1052214"/>
                <a:gd name="connsiteX8" fmla="*/ 0 w 2104429"/>
                <a:gd name="connsiteY8" fmla="*/ 105221 h 1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429" h="1052214">
                  <a:moveTo>
                    <a:pt x="0" y="105221"/>
                  </a:moveTo>
                  <a:cubicBezTo>
                    <a:pt x="0" y="47109"/>
                    <a:pt x="47109" y="0"/>
                    <a:pt x="105221" y="0"/>
                  </a:cubicBezTo>
                  <a:lnTo>
                    <a:pt x="1999208" y="0"/>
                  </a:lnTo>
                  <a:cubicBezTo>
                    <a:pt x="2057320" y="0"/>
                    <a:pt x="2104429" y="47109"/>
                    <a:pt x="2104429" y="105221"/>
                  </a:cubicBezTo>
                  <a:lnTo>
                    <a:pt x="2104429" y="946993"/>
                  </a:lnTo>
                  <a:cubicBezTo>
                    <a:pt x="2104429" y="1005105"/>
                    <a:pt x="2057320" y="1052214"/>
                    <a:pt x="1999208" y="1052214"/>
                  </a:cubicBezTo>
                  <a:lnTo>
                    <a:pt x="105221" y="1052214"/>
                  </a:lnTo>
                  <a:cubicBezTo>
                    <a:pt x="47109" y="1052214"/>
                    <a:pt x="0" y="1005105"/>
                    <a:pt x="0" y="946993"/>
                  </a:cubicBezTo>
                  <a:lnTo>
                    <a:pt x="0" y="105221"/>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90838" tIns="190838" rIns="190838" bIns="190838" numCol="1" spcCol="1270" anchor="ctr" anchorCtr="0">
              <a:noAutofit/>
            </a:bodyPr>
            <a:lstStyle/>
            <a:p>
              <a:pPr lvl="0" algn="ctr" defTabSz="1866900">
                <a:lnSpc>
                  <a:spcPct val="90000"/>
                </a:lnSpc>
                <a:spcBef>
                  <a:spcPct val="0"/>
                </a:spcBef>
                <a:spcAft>
                  <a:spcPct val="35000"/>
                </a:spcAft>
              </a:pPr>
              <a:r>
                <a:rPr lang="en-US" sz="4200" kern="1200" dirty="0" smtClean="0"/>
                <a:t>Seeds</a:t>
              </a:r>
              <a:endParaRPr lang="en-US" sz="4200" kern="1200" dirty="0"/>
            </a:p>
          </p:txBody>
        </p:sp>
        <p:sp>
          <p:nvSpPr>
            <p:cNvPr id="17" name="Freeform 16"/>
            <p:cNvSpPr/>
            <p:nvPr/>
          </p:nvSpPr>
          <p:spPr>
            <a:xfrm>
              <a:off x="5257278" y="4407605"/>
              <a:ext cx="2104429" cy="1052214"/>
            </a:xfrm>
            <a:custGeom>
              <a:avLst/>
              <a:gdLst>
                <a:gd name="connsiteX0" fmla="*/ 0 w 2104429"/>
                <a:gd name="connsiteY0" fmla="*/ 105221 h 1052214"/>
                <a:gd name="connsiteX1" fmla="*/ 105221 w 2104429"/>
                <a:gd name="connsiteY1" fmla="*/ 0 h 1052214"/>
                <a:gd name="connsiteX2" fmla="*/ 1999208 w 2104429"/>
                <a:gd name="connsiteY2" fmla="*/ 0 h 1052214"/>
                <a:gd name="connsiteX3" fmla="*/ 2104429 w 2104429"/>
                <a:gd name="connsiteY3" fmla="*/ 105221 h 1052214"/>
                <a:gd name="connsiteX4" fmla="*/ 2104429 w 2104429"/>
                <a:gd name="connsiteY4" fmla="*/ 946993 h 1052214"/>
                <a:gd name="connsiteX5" fmla="*/ 1999208 w 2104429"/>
                <a:gd name="connsiteY5" fmla="*/ 1052214 h 1052214"/>
                <a:gd name="connsiteX6" fmla="*/ 105221 w 2104429"/>
                <a:gd name="connsiteY6" fmla="*/ 1052214 h 1052214"/>
                <a:gd name="connsiteX7" fmla="*/ 0 w 2104429"/>
                <a:gd name="connsiteY7" fmla="*/ 946993 h 1052214"/>
                <a:gd name="connsiteX8" fmla="*/ 0 w 2104429"/>
                <a:gd name="connsiteY8" fmla="*/ 105221 h 1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429" h="1052214">
                  <a:moveTo>
                    <a:pt x="0" y="105221"/>
                  </a:moveTo>
                  <a:cubicBezTo>
                    <a:pt x="0" y="47109"/>
                    <a:pt x="47109" y="0"/>
                    <a:pt x="105221" y="0"/>
                  </a:cubicBezTo>
                  <a:lnTo>
                    <a:pt x="1999208" y="0"/>
                  </a:lnTo>
                  <a:cubicBezTo>
                    <a:pt x="2057320" y="0"/>
                    <a:pt x="2104429" y="47109"/>
                    <a:pt x="2104429" y="105221"/>
                  </a:cubicBezTo>
                  <a:lnTo>
                    <a:pt x="2104429" y="946993"/>
                  </a:lnTo>
                  <a:cubicBezTo>
                    <a:pt x="2104429" y="1005105"/>
                    <a:pt x="2057320" y="1052214"/>
                    <a:pt x="1999208" y="1052214"/>
                  </a:cubicBezTo>
                  <a:lnTo>
                    <a:pt x="105221" y="1052214"/>
                  </a:lnTo>
                  <a:cubicBezTo>
                    <a:pt x="47109" y="1052214"/>
                    <a:pt x="0" y="1005105"/>
                    <a:pt x="0" y="946993"/>
                  </a:cubicBezTo>
                  <a:lnTo>
                    <a:pt x="0" y="105221"/>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90838" tIns="190838" rIns="190838" bIns="190838" numCol="1" spcCol="1270" anchor="ctr" anchorCtr="0">
              <a:noAutofit/>
            </a:bodyPr>
            <a:lstStyle/>
            <a:p>
              <a:pPr lvl="0" algn="ctr" defTabSz="1866900">
                <a:lnSpc>
                  <a:spcPct val="90000"/>
                </a:lnSpc>
                <a:spcBef>
                  <a:spcPct val="0"/>
                </a:spcBef>
                <a:spcAft>
                  <a:spcPct val="35000"/>
                </a:spcAft>
              </a:pPr>
              <a:r>
                <a:rPr lang="en-US" sz="4200" kern="1200" dirty="0" smtClean="0"/>
                <a:t>Young</a:t>
              </a:r>
              <a:endParaRPr lang="en-US" sz="4200" kern="1200" dirty="0"/>
            </a:p>
          </p:txBody>
        </p:sp>
        <p:sp>
          <p:nvSpPr>
            <p:cNvPr id="19" name="Freeform 18"/>
            <p:cNvSpPr/>
            <p:nvPr/>
          </p:nvSpPr>
          <p:spPr>
            <a:xfrm>
              <a:off x="1782291" y="4407605"/>
              <a:ext cx="2104429" cy="1052214"/>
            </a:xfrm>
            <a:custGeom>
              <a:avLst/>
              <a:gdLst>
                <a:gd name="connsiteX0" fmla="*/ 0 w 2104429"/>
                <a:gd name="connsiteY0" fmla="*/ 105221 h 1052214"/>
                <a:gd name="connsiteX1" fmla="*/ 105221 w 2104429"/>
                <a:gd name="connsiteY1" fmla="*/ 0 h 1052214"/>
                <a:gd name="connsiteX2" fmla="*/ 1999208 w 2104429"/>
                <a:gd name="connsiteY2" fmla="*/ 0 h 1052214"/>
                <a:gd name="connsiteX3" fmla="*/ 2104429 w 2104429"/>
                <a:gd name="connsiteY3" fmla="*/ 105221 h 1052214"/>
                <a:gd name="connsiteX4" fmla="*/ 2104429 w 2104429"/>
                <a:gd name="connsiteY4" fmla="*/ 946993 h 1052214"/>
                <a:gd name="connsiteX5" fmla="*/ 1999208 w 2104429"/>
                <a:gd name="connsiteY5" fmla="*/ 1052214 h 1052214"/>
                <a:gd name="connsiteX6" fmla="*/ 105221 w 2104429"/>
                <a:gd name="connsiteY6" fmla="*/ 1052214 h 1052214"/>
                <a:gd name="connsiteX7" fmla="*/ 0 w 2104429"/>
                <a:gd name="connsiteY7" fmla="*/ 946993 h 1052214"/>
                <a:gd name="connsiteX8" fmla="*/ 0 w 2104429"/>
                <a:gd name="connsiteY8" fmla="*/ 105221 h 1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429" h="1052214">
                  <a:moveTo>
                    <a:pt x="0" y="105221"/>
                  </a:moveTo>
                  <a:cubicBezTo>
                    <a:pt x="0" y="47109"/>
                    <a:pt x="47109" y="0"/>
                    <a:pt x="105221" y="0"/>
                  </a:cubicBezTo>
                  <a:lnTo>
                    <a:pt x="1999208" y="0"/>
                  </a:lnTo>
                  <a:cubicBezTo>
                    <a:pt x="2057320" y="0"/>
                    <a:pt x="2104429" y="47109"/>
                    <a:pt x="2104429" y="105221"/>
                  </a:cubicBezTo>
                  <a:lnTo>
                    <a:pt x="2104429" y="946993"/>
                  </a:lnTo>
                  <a:cubicBezTo>
                    <a:pt x="2104429" y="1005105"/>
                    <a:pt x="2057320" y="1052214"/>
                    <a:pt x="1999208" y="1052214"/>
                  </a:cubicBezTo>
                  <a:lnTo>
                    <a:pt x="105221" y="1052214"/>
                  </a:lnTo>
                  <a:cubicBezTo>
                    <a:pt x="47109" y="1052214"/>
                    <a:pt x="0" y="1005105"/>
                    <a:pt x="0" y="946993"/>
                  </a:cubicBezTo>
                  <a:lnTo>
                    <a:pt x="0" y="105221"/>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90838" tIns="190838" rIns="190838" bIns="190838" numCol="1" spcCol="1270" anchor="ctr" anchorCtr="0">
              <a:noAutofit/>
            </a:bodyPr>
            <a:lstStyle/>
            <a:p>
              <a:pPr lvl="0" algn="ctr" defTabSz="1866900">
                <a:lnSpc>
                  <a:spcPct val="90000"/>
                </a:lnSpc>
                <a:spcBef>
                  <a:spcPct val="0"/>
                </a:spcBef>
                <a:spcAft>
                  <a:spcPct val="35000"/>
                </a:spcAft>
              </a:pPr>
              <a:r>
                <a:rPr lang="en-US" sz="4200" kern="1200" dirty="0" smtClean="0"/>
                <a:t>Mature</a:t>
              </a:r>
              <a:endParaRPr lang="en-US" sz="4200" kern="1200" dirty="0"/>
            </a:p>
          </p:txBody>
        </p:sp>
      </p:grpSp>
      <p:sp>
        <p:nvSpPr>
          <p:cNvPr id="21" name="Left Arrow 20"/>
          <p:cNvSpPr/>
          <p:nvPr/>
        </p:nvSpPr>
        <p:spPr>
          <a:xfrm rot="14175790">
            <a:off x="5140706" y="3154460"/>
            <a:ext cx="1405031" cy="470852"/>
          </a:xfrm>
          <a:prstGeom prst="leftArrow">
            <a:avLst/>
          </a:prstGeom>
          <a:ln/>
        </p:spPr>
        <p:style>
          <a:lnRef idx="2">
            <a:schemeClr val="dk1">
              <a:shade val="50000"/>
            </a:schemeClr>
          </a:lnRef>
          <a:fillRef idx="1">
            <a:schemeClr val="dk1"/>
          </a:fillRef>
          <a:effectRef idx="0">
            <a:schemeClr val="dk1"/>
          </a:effectRef>
          <a:fontRef idx="minor">
            <a:schemeClr val="lt1"/>
          </a:fontRef>
        </p:style>
        <p:txBody>
          <a:bodyPr/>
          <a:lstStyle/>
          <a:p>
            <a:endParaRPr lang="en-US"/>
          </a:p>
        </p:txBody>
      </p:sp>
      <p:sp>
        <p:nvSpPr>
          <p:cNvPr id="22" name="Left Arrow 21"/>
          <p:cNvSpPr/>
          <p:nvPr/>
        </p:nvSpPr>
        <p:spPr>
          <a:xfrm>
            <a:off x="4004878" y="4694154"/>
            <a:ext cx="1038346" cy="470852"/>
          </a:xfrm>
          <a:prstGeom prst="leftArrow">
            <a:avLst/>
          </a:prstGeom>
          <a:ln/>
        </p:spPr>
        <p:style>
          <a:lnRef idx="2">
            <a:schemeClr val="dk1">
              <a:shade val="50000"/>
            </a:schemeClr>
          </a:lnRef>
          <a:fillRef idx="1">
            <a:schemeClr val="dk1"/>
          </a:fillRef>
          <a:effectRef idx="0">
            <a:schemeClr val="dk1"/>
          </a:effectRef>
          <a:fontRef idx="minor">
            <a:schemeClr val="lt1"/>
          </a:fontRef>
        </p:style>
        <p:txBody>
          <a:bodyPr/>
          <a:lstStyle/>
          <a:p>
            <a:endParaRPr lang="en-US"/>
          </a:p>
        </p:txBody>
      </p:sp>
      <p:sp>
        <p:nvSpPr>
          <p:cNvPr id="23" name="Left Arrow 22"/>
          <p:cNvSpPr/>
          <p:nvPr/>
        </p:nvSpPr>
        <p:spPr>
          <a:xfrm rot="7663130">
            <a:off x="2436019" y="3139235"/>
            <a:ext cx="1405031" cy="470852"/>
          </a:xfrm>
          <a:prstGeom prst="leftArrow">
            <a:avLst/>
          </a:prstGeom>
          <a:ln/>
        </p:spPr>
        <p:style>
          <a:lnRef idx="2">
            <a:schemeClr val="dk1">
              <a:shade val="50000"/>
            </a:schemeClr>
          </a:lnRef>
          <a:fillRef idx="1">
            <a:schemeClr val="dk1"/>
          </a:fillRef>
          <a:effectRef idx="0">
            <a:schemeClr val="dk1"/>
          </a:effectRef>
          <a:fontRef idx="minor">
            <a:schemeClr val="lt1"/>
          </a:fontRef>
        </p:style>
        <p:txBody>
          <a:bodyPr/>
          <a:lstStyle/>
          <a:p>
            <a:endParaRPr lang="en-US"/>
          </a:p>
        </p:txBody>
      </p:sp>
      <p:sp>
        <p:nvSpPr>
          <p:cNvPr id="24" name="TextBox 23"/>
          <p:cNvSpPr txBox="1"/>
          <p:nvPr/>
        </p:nvSpPr>
        <p:spPr>
          <a:xfrm>
            <a:off x="6543456" y="2717008"/>
            <a:ext cx="2296294" cy="923330"/>
          </a:xfrm>
          <a:prstGeom prst="rect">
            <a:avLst/>
          </a:prstGeom>
          <a:noFill/>
        </p:spPr>
        <p:txBody>
          <a:bodyPr wrap="square" rtlCol="0">
            <a:spAutoFit/>
          </a:bodyPr>
          <a:lstStyle/>
          <a:p>
            <a:pPr algn="ctr"/>
            <a:r>
              <a:rPr lang="en-US" dirty="0" smtClean="0"/>
              <a:t>Seeds germinate into younglings</a:t>
            </a:r>
            <a:r>
              <a:rPr lang="en-US" dirty="0"/>
              <a:t> </a:t>
            </a:r>
            <a:r>
              <a:rPr lang="en-US" dirty="0" smtClean="0"/>
              <a:t>post-fire. </a:t>
            </a:r>
            <a:endParaRPr lang="en-US" dirty="0"/>
          </a:p>
        </p:txBody>
      </p:sp>
      <p:sp>
        <p:nvSpPr>
          <p:cNvPr id="26" name="TextBox 25"/>
          <p:cNvSpPr txBox="1"/>
          <p:nvPr/>
        </p:nvSpPr>
        <p:spPr>
          <a:xfrm>
            <a:off x="3519785" y="5702678"/>
            <a:ext cx="2496771" cy="646331"/>
          </a:xfrm>
          <a:prstGeom prst="rect">
            <a:avLst/>
          </a:prstGeom>
          <a:noFill/>
        </p:spPr>
        <p:txBody>
          <a:bodyPr wrap="square" rtlCol="0">
            <a:spAutoFit/>
          </a:bodyPr>
          <a:lstStyle/>
          <a:p>
            <a:pPr algn="ctr"/>
            <a:r>
              <a:rPr lang="en-US" dirty="0" smtClean="0"/>
              <a:t>Younglings are promoted to Mature.</a:t>
            </a:r>
            <a:endParaRPr lang="en-US" dirty="0"/>
          </a:p>
        </p:txBody>
      </p:sp>
      <p:sp>
        <p:nvSpPr>
          <p:cNvPr id="28" name="TextBox 27"/>
          <p:cNvSpPr txBox="1"/>
          <p:nvPr/>
        </p:nvSpPr>
        <p:spPr>
          <a:xfrm>
            <a:off x="498474" y="2717008"/>
            <a:ext cx="2296294" cy="923330"/>
          </a:xfrm>
          <a:prstGeom prst="rect">
            <a:avLst/>
          </a:prstGeom>
          <a:noFill/>
        </p:spPr>
        <p:txBody>
          <a:bodyPr wrap="square" rtlCol="0">
            <a:spAutoFit/>
          </a:bodyPr>
          <a:lstStyle/>
          <a:p>
            <a:pPr algn="ctr"/>
            <a:r>
              <a:rPr lang="en-US" dirty="0" smtClean="0"/>
              <a:t>Mature plants release seeds annually.  </a:t>
            </a:r>
            <a:endParaRPr lang="en-US" dirty="0"/>
          </a:p>
        </p:txBody>
      </p:sp>
    </p:spTree>
    <p:extLst>
      <p:ext uri="{BB962C8B-B14F-4D97-AF65-F5344CB8AC3E}">
        <p14:creationId xmlns:p14="http://schemas.microsoft.com/office/powerpoint/2010/main" val="20728442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98474" y="484094"/>
            <a:ext cx="7556313" cy="1116106"/>
          </a:xfrm>
        </p:spPr>
        <p:txBody>
          <a:bodyPr/>
          <a:lstStyle/>
          <a:p>
            <a:r>
              <a:rPr lang="en-US" dirty="0" smtClean="0"/>
              <a:t>Spatial Simulation</a:t>
            </a:r>
            <a:endParaRPr lang="en-US" dirty="0"/>
          </a:p>
        </p:txBody>
      </p:sp>
      <p:sp>
        <p:nvSpPr>
          <p:cNvPr id="10" name="TextBox 9"/>
          <p:cNvSpPr txBox="1"/>
          <p:nvPr/>
        </p:nvSpPr>
        <p:spPr>
          <a:xfrm>
            <a:off x="3046130" y="6100984"/>
            <a:ext cx="2814668" cy="369332"/>
          </a:xfrm>
          <a:prstGeom prst="rect">
            <a:avLst/>
          </a:prstGeom>
          <a:noFill/>
        </p:spPr>
        <p:txBody>
          <a:bodyPr wrap="none" rtlCol="0">
            <a:spAutoFit/>
          </a:bodyPr>
          <a:lstStyle/>
          <a:p>
            <a:r>
              <a:rPr lang="en-US" dirty="0" smtClean="0"/>
              <a:t>Plants One Year Post-Fire</a:t>
            </a:r>
            <a:endParaRPr lang="en-US" dirty="0"/>
          </a:p>
        </p:txBody>
      </p:sp>
      <p:pic>
        <p:nvPicPr>
          <p:cNvPr id="3" name="Content Placeholder 2" descr="spacesim3.eps"/>
          <p:cNvPicPr>
            <a:picLocks noGrp="1" noChangeAspect="1"/>
          </p:cNvPicPr>
          <p:nvPr>
            <p:ph idx="1"/>
          </p:nvPr>
        </p:nvPicPr>
        <p:blipFill>
          <a:blip r:embed="rId2">
            <a:extLst>
              <a:ext uri="{28A0092B-C50C-407E-A947-70E740481C1C}">
                <a14:useLocalDpi xmlns:a14="http://schemas.microsoft.com/office/drawing/2010/main" val="0"/>
              </a:ext>
            </a:extLst>
          </a:blip>
          <a:srcRect l="3321" r="3321"/>
          <a:stretch>
            <a:fillRect/>
          </a:stretch>
        </p:blipFill>
        <p:spPr>
          <a:xfrm>
            <a:off x="0" y="1216151"/>
            <a:ext cx="9144000" cy="5015878"/>
          </a:xfrm>
        </p:spPr>
      </p:pic>
    </p:spTree>
    <p:extLst>
      <p:ext uri="{BB962C8B-B14F-4D97-AF65-F5344CB8AC3E}">
        <p14:creationId xmlns:p14="http://schemas.microsoft.com/office/powerpoint/2010/main" val="110277310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98474" y="484094"/>
            <a:ext cx="7556313" cy="1116106"/>
          </a:xfrm>
        </p:spPr>
        <p:txBody>
          <a:bodyPr/>
          <a:lstStyle/>
          <a:p>
            <a:r>
              <a:rPr lang="en-US" dirty="0" smtClean="0"/>
              <a:t>Spatial Simulation</a:t>
            </a:r>
            <a:endParaRPr lang="en-US" dirty="0"/>
          </a:p>
        </p:txBody>
      </p:sp>
      <p:sp>
        <p:nvSpPr>
          <p:cNvPr id="10" name="TextBox 9"/>
          <p:cNvSpPr txBox="1"/>
          <p:nvPr/>
        </p:nvSpPr>
        <p:spPr>
          <a:xfrm>
            <a:off x="3046130" y="6100984"/>
            <a:ext cx="2895933" cy="369332"/>
          </a:xfrm>
          <a:prstGeom prst="rect">
            <a:avLst/>
          </a:prstGeom>
          <a:noFill/>
        </p:spPr>
        <p:txBody>
          <a:bodyPr wrap="none" rtlCol="0">
            <a:spAutoFit/>
          </a:bodyPr>
          <a:lstStyle/>
          <a:p>
            <a:r>
              <a:rPr lang="en-US" dirty="0" smtClean="0"/>
              <a:t>Plants Two Years Post-Fire</a:t>
            </a:r>
            <a:endParaRPr lang="en-US" dirty="0"/>
          </a:p>
        </p:txBody>
      </p:sp>
      <p:pic>
        <p:nvPicPr>
          <p:cNvPr id="9" name="Content Placeholder 8" descr="spacesim4.eps"/>
          <p:cNvPicPr>
            <a:picLocks noGrp="1"/>
          </p:cNvPicPr>
          <p:nvPr>
            <p:ph idx="1"/>
          </p:nvPr>
        </p:nvPicPr>
        <p:blipFill>
          <a:blip r:embed="rId2">
            <a:extLst>
              <a:ext uri="{28A0092B-C50C-407E-A947-70E740481C1C}">
                <a14:useLocalDpi xmlns:a14="http://schemas.microsoft.com/office/drawing/2010/main" val="0"/>
              </a:ext>
            </a:extLst>
          </a:blip>
          <a:srcRect l="3223" r="3223"/>
          <a:stretch>
            <a:fillRect/>
          </a:stretch>
        </p:blipFill>
        <p:spPr>
          <a:xfrm>
            <a:off x="0" y="1216152"/>
            <a:ext cx="9144000" cy="5020056"/>
          </a:xfrm>
        </p:spPr>
      </p:pic>
    </p:spTree>
    <p:extLst>
      <p:ext uri="{BB962C8B-B14F-4D97-AF65-F5344CB8AC3E}">
        <p14:creationId xmlns:p14="http://schemas.microsoft.com/office/powerpoint/2010/main" val="97511689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98474" y="484094"/>
            <a:ext cx="7556313" cy="1116106"/>
          </a:xfrm>
        </p:spPr>
        <p:txBody>
          <a:bodyPr/>
          <a:lstStyle/>
          <a:p>
            <a:r>
              <a:rPr lang="en-US" dirty="0" smtClean="0"/>
              <a:t>Spatial Simulation</a:t>
            </a:r>
            <a:endParaRPr lang="en-US" dirty="0"/>
          </a:p>
        </p:txBody>
      </p:sp>
      <p:sp>
        <p:nvSpPr>
          <p:cNvPr id="10" name="TextBox 9"/>
          <p:cNvSpPr txBox="1"/>
          <p:nvPr/>
        </p:nvSpPr>
        <p:spPr>
          <a:xfrm>
            <a:off x="3046130" y="6100984"/>
            <a:ext cx="3078975" cy="369332"/>
          </a:xfrm>
          <a:prstGeom prst="rect">
            <a:avLst/>
          </a:prstGeom>
          <a:noFill/>
        </p:spPr>
        <p:txBody>
          <a:bodyPr wrap="none" rtlCol="0">
            <a:spAutoFit/>
          </a:bodyPr>
          <a:lstStyle/>
          <a:p>
            <a:r>
              <a:rPr lang="en-US" dirty="0" smtClean="0"/>
              <a:t>Plants Three Years Post-Fire</a:t>
            </a:r>
            <a:endParaRPr lang="en-US" dirty="0"/>
          </a:p>
        </p:txBody>
      </p:sp>
      <p:pic>
        <p:nvPicPr>
          <p:cNvPr id="3" name="Content Placeholder 2" descr="spacesim5.eps"/>
          <p:cNvPicPr>
            <a:picLocks noGrp="1" noChangeAspect="1"/>
          </p:cNvPicPr>
          <p:nvPr>
            <p:ph idx="1"/>
          </p:nvPr>
        </p:nvPicPr>
        <p:blipFill>
          <a:blip r:embed="rId2">
            <a:extLst>
              <a:ext uri="{28A0092B-C50C-407E-A947-70E740481C1C}">
                <a14:useLocalDpi xmlns:a14="http://schemas.microsoft.com/office/drawing/2010/main" val="0"/>
              </a:ext>
            </a:extLst>
          </a:blip>
          <a:srcRect l="3272" r="3272"/>
          <a:stretch>
            <a:fillRect/>
          </a:stretch>
        </p:blipFill>
        <p:spPr>
          <a:xfrm>
            <a:off x="0" y="1216152"/>
            <a:ext cx="9144000" cy="5015879"/>
          </a:xfrm>
        </p:spPr>
      </p:pic>
    </p:spTree>
    <p:extLst>
      <p:ext uri="{BB962C8B-B14F-4D97-AF65-F5344CB8AC3E}">
        <p14:creationId xmlns:p14="http://schemas.microsoft.com/office/powerpoint/2010/main" val="102940412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98474" y="484094"/>
            <a:ext cx="7556313" cy="1116106"/>
          </a:xfrm>
        </p:spPr>
        <p:txBody>
          <a:bodyPr/>
          <a:lstStyle/>
          <a:p>
            <a:r>
              <a:rPr lang="en-US" dirty="0" smtClean="0"/>
              <a:t>Spatial Simulation</a:t>
            </a:r>
            <a:endParaRPr lang="en-US" dirty="0"/>
          </a:p>
        </p:txBody>
      </p:sp>
      <p:sp>
        <p:nvSpPr>
          <p:cNvPr id="10" name="TextBox 9"/>
          <p:cNvSpPr txBox="1"/>
          <p:nvPr/>
        </p:nvSpPr>
        <p:spPr>
          <a:xfrm>
            <a:off x="3046130" y="6100984"/>
            <a:ext cx="2938087" cy="369332"/>
          </a:xfrm>
          <a:prstGeom prst="rect">
            <a:avLst/>
          </a:prstGeom>
          <a:noFill/>
        </p:spPr>
        <p:txBody>
          <a:bodyPr wrap="none" rtlCol="0">
            <a:spAutoFit/>
          </a:bodyPr>
          <a:lstStyle/>
          <a:p>
            <a:r>
              <a:rPr lang="en-US" dirty="0" smtClean="0"/>
              <a:t>Plants Four Years Post-Fire</a:t>
            </a:r>
            <a:endParaRPr lang="en-US" dirty="0"/>
          </a:p>
        </p:txBody>
      </p:sp>
      <p:pic>
        <p:nvPicPr>
          <p:cNvPr id="5" name="Content Placeholder 4" descr="spaecsim6.eps"/>
          <p:cNvPicPr>
            <a:picLocks noGrp="1" noChangeAspect="1"/>
          </p:cNvPicPr>
          <p:nvPr>
            <p:ph idx="1"/>
          </p:nvPr>
        </p:nvPicPr>
        <p:blipFill>
          <a:blip r:embed="rId2">
            <a:extLst>
              <a:ext uri="{28A0092B-C50C-407E-A947-70E740481C1C}">
                <a14:useLocalDpi xmlns:a14="http://schemas.microsoft.com/office/drawing/2010/main" val="0"/>
              </a:ext>
            </a:extLst>
          </a:blip>
          <a:srcRect l="3077" r="3077"/>
          <a:stretch>
            <a:fillRect/>
          </a:stretch>
        </p:blipFill>
        <p:spPr>
          <a:xfrm>
            <a:off x="0" y="1216151"/>
            <a:ext cx="9144000" cy="5015878"/>
          </a:xfrm>
        </p:spPr>
      </p:pic>
    </p:spTree>
    <p:extLst>
      <p:ext uri="{BB962C8B-B14F-4D97-AF65-F5344CB8AC3E}">
        <p14:creationId xmlns:p14="http://schemas.microsoft.com/office/powerpoint/2010/main" val="37030121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98474" y="484094"/>
            <a:ext cx="7556313" cy="1116106"/>
          </a:xfrm>
        </p:spPr>
        <p:txBody>
          <a:bodyPr/>
          <a:lstStyle/>
          <a:p>
            <a:r>
              <a:rPr lang="en-US" dirty="0" smtClean="0"/>
              <a:t>Spatial Simulation</a:t>
            </a:r>
            <a:endParaRPr lang="en-US" dirty="0"/>
          </a:p>
        </p:txBody>
      </p:sp>
      <p:pic>
        <p:nvPicPr>
          <p:cNvPr id="11" name="Content Placeholder 10" descr="spacesim7.eps"/>
          <p:cNvPicPr>
            <a:picLocks noGrp="1"/>
          </p:cNvPicPr>
          <p:nvPr>
            <p:ph idx="1"/>
          </p:nvPr>
        </p:nvPicPr>
        <p:blipFill>
          <a:blip r:embed="rId2">
            <a:extLst>
              <a:ext uri="{28A0092B-C50C-407E-A947-70E740481C1C}">
                <a14:useLocalDpi xmlns:a14="http://schemas.microsoft.com/office/drawing/2010/main" val="0"/>
              </a:ext>
            </a:extLst>
          </a:blip>
          <a:srcRect l="3124" r="3124"/>
          <a:stretch>
            <a:fillRect/>
          </a:stretch>
        </p:blipFill>
        <p:spPr>
          <a:xfrm>
            <a:off x="0" y="1216152"/>
            <a:ext cx="9144000" cy="5020056"/>
          </a:xfrm>
        </p:spPr>
      </p:pic>
      <p:sp>
        <p:nvSpPr>
          <p:cNvPr id="13" name="TextBox 12"/>
          <p:cNvSpPr txBox="1"/>
          <p:nvPr/>
        </p:nvSpPr>
        <p:spPr>
          <a:xfrm>
            <a:off x="3046130" y="6100984"/>
            <a:ext cx="2912501" cy="369332"/>
          </a:xfrm>
          <a:prstGeom prst="rect">
            <a:avLst/>
          </a:prstGeom>
          <a:noFill/>
        </p:spPr>
        <p:txBody>
          <a:bodyPr wrap="none" rtlCol="0">
            <a:spAutoFit/>
          </a:bodyPr>
          <a:lstStyle/>
          <a:p>
            <a:r>
              <a:rPr lang="en-US" dirty="0" smtClean="0"/>
              <a:t>Plants Five Years Post-Fire</a:t>
            </a:r>
            <a:endParaRPr lang="en-US" dirty="0"/>
          </a:p>
        </p:txBody>
      </p:sp>
    </p:spTree>
    <p:extLst>
      <p:ext uri="{BB962C8B-B14F-4D97-AF65-F5344CB8AC3E}">
        <p14:creationId xmlns:p14="http://schemas.microsoft.com/office/powerpoint/2010/main" val="378926805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98474" y="484094"/>
            <a:ext cx="7556313" cy="1116106"/>
          </a:xfrm>
        </p:spPr>
        <p:txBody>
          <a:bodyPr/>
          <a:lstStyle/>
          <a:p>
            <a:r>
              <a:rPr lang="en-US" dirty="0" smtClean="0"/>
              <a:t>Spatial Simulation</a:t>
            </a:r>
            <a:endParaRPr lang="en-US" dirty="0"/>
          </a:p>
        </p:txBody>
      </p:sp>
      <p:pic>
        <p:nvPicPr>
          <p:cNvPr id="11" name="Content Placeholder 10"/>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498473" y="1216152"/>
            <a:ext cx="8351421" cy="5020056"/>
          </a:xfrm>
        </p:spPr>
      </p:pic>
      <p:sp>
        <p:nvSpPr>
          <p:cNvPr id="13" name="TextBox 12"/>
          <p:cNvSpPr txBox="1"/>
          <p:nvPr/>
        </p:nvSpPr>
        <p:spPr>
          <a:xfrm>
            <a:off x="3366972" y="6100984"/>
            <a:ext cx="1817174" cy="369332"/>
          </a:xfrm>
          <a:prstGeom prst="rect">
            <a:avLst/>
          </a:prstGeom>
          <a:noFill/>
        </p:spPr>
        <p:txBody>
          <a:bodyPr wrap="none" rtlCol="0">
            <a:spAutoFit/>
          </a:bodyPr>
          <a:lstStyle/>
          <a:p>
            <a:r>
              <a:rPr lang="en-US" dirty="0" smtClean="0"/>
              <a:t>Plant Crowding</a:t>
            </a:r>
            <a:endParaRPr lang="en-US" dirty="0"/>
          </a:p>
        </p:txBody>
      </p:sp>
    </p:spTree>
    <p:extLst>
      <p:ext uri="{BB962C8B-B14F-4D97-AF65-F5344CB8AC3E}">
        <p14:creationId xmlns:p14="http://schemas.microsoft.com/office/powerpoint/2010/main" val="46084930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p:txBody>
          <a:bodyPr/>
          <a:lstStyle/>
          <a:p>
            <a:r>
              <a:rPr lang="en-US" dirty="0" smtClean="0"/>
              <a:t>Competition between plant types. </a:t>
            </a:r>
          </a:p>
          <a:p>
            <a:r>
              <a:rPr lang="en-US" dirty="0" smtClean="0"/>
              <a:t>Finish parameter study for </a:t>
            </a:r>
            <a:r>
              <a:rPr lang="en-US" smtClean="0"/>
              <a:t>FS model.  </a:t>
            </a:r>
            <a:endParaRPr lang="en-US" dirty="0" smtClean="0"/>
          </a:p>
          <a:p>
            <a:r>
              <a:rPr lang="en-US" dirty="0" smtClean="0"/>
              <a:t>Estimate more parameters for the spatial model</a:t>
            </a:r>
          </a:p>
          <a:p>
            <a:pPr lvl="1"/>
            <a:r>
              <a:rPr lang="en-US" dirty="0"/>
              <a:t>e</a:t>
            </a:r>
            <a:r>
              <a:rPr lang="en-US" dirty="0" smtClean="0"/>
              <a:t>.g. Seed dispersal (distance)</a:t>
            </a:r>
          </a:p>
          <a:p>
            <a:r>
              <a:rPr lang="en-US" dirty="0" smtClean="0"/>
              <a:t>Identify mechanisms that contribute to plant death. </a:t>
            </a:r>
          </a:p>
          <a:p>
            <a:pPr lvl="1"/>
            <a:r>
              <a:rPr lang="en-US" dirty="0" smtClean="0"/>
              <a:t>Shading, crowding, water stress tolerance.</a:t>
            </a:r>
          </a:p>
          <a:p>
            <a:r>
              <a:rPr lang="en-US" dirty="0" smtClean="0"/>
              <a:t>Optimize spatial model routines.</a:t>
            </a:r>
          </a:p>
        </p:txBody>
      </p:sp>
    </p:spTree>
    <p:extLst>
      <p:ext uri="{BB962C8B-B14F-4D97-AF65-F5344CB8AC3E}">
        <p14:creationId xmlns:p14="http://schemas.microsoft.com/office/powerpoint/2010/main" val="227304419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Bibliography</a:t>
            </a:r>
            <a:endParaRPr lang="en-US" dirty="0"/>
          </a:p>
        </p:txBody>
      </p:sp>
      <p:sp>
        <p:nvSpPr>
          <p:cNvPr id="3" name="Content Placeholder 2"/>
          <p:cNvSpPr>
            <a:spLocks noGrp="1"/>
          </p:cNvSpPr>
          <p:nvPr>
            <p:ph idx="1"/>
          </p:nvPr>
        </p:nvSpPr>
        <p:spPr>
          <a:xfrm>
            <a:off x="498474" y="5047915"/>
            <a:ext cx="7556313" cy="732589"/>
          </a:xfrm>
        </p:spPr>
        <p:txBody>
          <a:bodyPr>
            <a:normAutofit fontScale="92500"/>
          </a:bodyPr>
          <a:lstStyle/>
          <a:p>
            <a:r>
              <a:rPr lang="en-US" dirty="0" smtClean="0"/>
              <a:t>Acknowledgements…</a:t>
            </a:r>
          </a:p>
          <a:p>
            <a:pPr lvl="1"/>
            <a:r>
              <a:rPr lang="en-US" dirty="0" smtClean="0"/>
              <a:t>Dr. Davis for providing study site and data, Dr. </a:t>
            </a:r>
            <a:r>
              <a:rPr lang="en-US" dirty="0" err="1" smtClean="0"/>
              <a:t>Bertozzi</a:t>
            </a:r>
            <a:r>
              <a:rPr lang="en-US" dirty="0" smtClean="0"/>
              <a:t>, and Dr.  Lucas </a:t>
            </a:r>
          </a:p>
        </p:txBody>
      </p:sp>
      <p:pic>
        <p:nvPicPr>
          <p:cNvPr id="4" name="Picture 3" descr="Presentati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193" y="1419391"/>
            <a:ext cx="7318543" cy="3527196"/>
          </a:xfrm>
          <a:prstGeom prst="rect">
            <a:avLst/>
          </a:prstGeom>
        </p:spPr>
      </p:pic>
    </p:spTree>
    <p:extLst>
      <p:ext uri="{BB962C8B-B14F-4D97-AF65-F5344CB8AC3E}">
        <p14:creationId xmlns:p14="http://schemas.microsoft.com/office/powerpoint/2010/main" val="119483897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1959719" y="1996073"/>
            <a:ext cx="4583737" cy="2605866"/>
            <a:chOff x="1959719" y="1996073"/>
            <a:chExt cx="4583737" cy="2605866"/>
          </a:xfrm>
        </p:grpSpPr>
        <p:sp>
          <p:nvSpPr>
            <p:cNvPr id="5" name="Freeform 4"/>
            <p:cNvSpPr/>
            <p:nvPr/>
          </p:nvSpPr>
          <p:spPr>
            <a:xfrm>
              <a:off x="3373127" y="1996073"/>
              <a:ext cx="1670098" cy="835049"/>
            </a:xfrm>
            <a:custGeom>
              <a:avLst/>
              <a:gdLst>
                <a:gd name="connsiteX0" fmla="*/ 0 w 2104429"/>
                <a:gd name="connsiteY0" fmla="*/ 105221 h 1052214"/>
                <a:gd name="connsiteX1" fmla="*/ 105221 w 2104429"/>
                <a:gd name="connsiteY1" fmla="*/ 0 h 1052214"/>
                <a:gd name="connsiteX2" fmla="*/ 1999208 w 2104429"/>
                <a:gd name="connsiteY2" fmla="*/ 0 h 1052214"/>
                <a:gd name="connsiteX3" fmla="*/ 2104429 w 2104429"/>
                <a:gd name="connsiteY3" fmla="*/ 105221 h 1052214"/>
                <a:gd name="connsiteX4" fmla="*/ 2104429 w 2104429"/>
                <a:gd name="connsiteY4" fmla="*/ 946993 h 1052214"/>
                <a:gd name="connsiteX5" fmla="*/ 1999208 w 2104429"/>
                <a:gd name="connsiteY5" fmla="*/ 1052214 h 1052214"/>
                <a:gd name="connsiteX6" fmla="*/ 105221 w 2104429"/>
                <a:gd name="connsiteY6" fmla="*/ 1052214 h 1052214"/>
                <a:gd name="connsiteX7" fmla="*/ 0 w 2104429"/>
                <a:gd name="connsiteY7" fmla="*/ 946993 h 1052214"/>
                <a:gd name="connsiteX8" fmla="*/ 0 w 2104429"/>
                <a:gd name="connsiteY8" fmla="*/ 105221 h 1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429" h="1052214">
                  <a:moveTo>
                    <a:pt x="0" y="105221"/>
                  </a:moveTo>
                  <a:cubicBezTo>
                    <a:pt x="0" y="47109"/>
                    <a:pt x="47109" y="0"/>
                    <a:pt x="105221" y="0"/>
                  </a:cubicBezTo>
                  <a:lnTo>
                    <a:pt x="1999208" y="0"/>
                  </a:lnTo>
                  <a:cubicBezTo>
                    <a:pt x="2057320" y="0"/>
                    <a:pt x="2104429" y="47109"/>
                    <a:pt x="2104429" y="105221"/>
                  </a:cubicBezTo>
                  <a:lnTo>
                    <a:pt x="2104429" y="946993"/>
                  </a:lnTo>
                  <a:cubicBezTo>
                    <a:pt x="2104429" y="1005105"/>
                    <a:pt x="2057320" y="1052214"/>
                    <a:pt x="1999208" y="1052214"/>
                  </a:cubicBezTo>
                  <a:lnTo>
                    <a:pt x="105221" y="1052214"/>
                  </a:lnTo>
                  <a:cubicBezTo>
                    <a:pt x="47109" y="1052214"/>
                    <a:pt x="0" y="1005105"/>
                    <a:pt x="0" y="946993"/>
                  </a:cubicBezTo>
                  <a:lnTo>
                    <a:pt x="0" y="105221"/>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90838" tIns="190838" rIns="190838" bIns="190838" numCol="1" spcCol="1270" anchor="ctr" anchorCtr="0">
              <a:noAutofit/>
            </a:bodyPr>
            <a:lstStyle/>
            <a:p>
              <a:pPr lvl="0" algn="ctr" defTabSz="1866900">
                <a:lnSpc>
                  <a:spcPct val="90000"/>
                </a:lnSpc>
                <a:spcBef>
                  <a:spcPct val="0"/>
                </a:spcBef>
                <a:spcAft>
                  <a:spcPct val="35000"/>
                </a:spcAft>
              </a:pPr>
              <a:r>
                <a:rPr lang="en-US" sz="2200" kern="1200" dirty="0" smtClean="0">
                  <a:solidFill>
                    <a:schemeClr val="bg1"/>
                  </a:solidFill>
                </a:rPr>
                <a:t>Seeds</a:t>
              </a:r>
              <a:endParaRPr lang="en-US" sz="2200" kern="1200" dirty="0">
                <a:solidFill>
                  <a:schemeClr val="bg1"/>
                </a:solidFill>
              </a:endParaRPr>
            </a:p>
          </p:txBody>
        </p:sp>
        <p:sp>
          <p:nvSpPr>
            <p:cNvPr id="6" name="Freeform 5"/>
            <p:cNvSpPr/>
            <p:nvPr/>
          </p:nvSpPr>
          <p:spPr>
            <a:xfrm>
              <a:off x="4873358" y="3766890"/>
              <a:ext cx="1670098" cy="835049"/>
            </a:xfrm>
            <a:custGeom>
              <a:avLst/>
              <a:gdLst>
                <a:gd name="connsiteX0" fmla="*/ 0 w 2104429"/>
                <a:gd name="connsiteY0" fmla="*/ 105221 h 1052214"/>
                <a:gd name="connsiteX1" fmla="*/ 105221 w 2104429"/>
                <a:gd name="connsiteY1" fmla="*/ 0 h 1052214"/>
                <a:gd name="connsiteX2" fmla="*/ 1999208 w 2104429"/>
                <a:gd name="connsiteY2" fmla="*/ 0 h 1052214"/>
                <a:gd name="connsiteX3" fmla="*/ 2104429 w 2104429"/>
                <a:gd name="connsiteY3" fmla="*/ 105221 h 1052214"/>
                <a:gd name="connsiteX4" fmla="*/ 2104429 w 2104429"/>
                <a:gd name="connsiteY4" fmla="*/ 946993 h 1052214"/>
                <a:gd name="connsiteX5" fmla="*/ 1999208 w 2104429"/>
                <a:gd name="connsiteY5" fmla="*/ 1052214 h 1052214"/>
                <a:gd name="connsiteX6" fmla="*/ 105221 w 2104429"/>
                <a:gd name="connsiteY6" fmla="*/ 1052214 h 1052214"/>
                <a:gd name="connsiteX7" fmla="*/ 0 w 2104429"/>
                <a:gd name="connsiteY7" fmla="*/ 946993 h 1052214"/>
                <a:gd name="connsiteX8" fmla="*/ 0 w 2104429"/>
                <a:gd name="connsiteY8" fmla="*/ 105221 h 1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429" h="1052214">
                  <a:moveTo>
                    <a:pt x="0" y="105221"/>
                  </a:moveTo>
                  <a:cubicBezTo>
                    <a:pt x="0" y="47109"/>
                    <a:pt x="47109" y="0"/>
                    <a:pt x="105221" y="0"/>
                  </a:cubicBezTo>
                  <a:lnTo>
                    <a:pt x="1999208" y="0"/>
                  </a:lnTo>
                  <a:cubicBezTo>
                    <a:pt x="2057320" y="0"/>
                    <a:pt x="2104429" y="47109"/>
                    <a:pt x="2104429" y="105221"/>
                  </a:cubicBezTo>
                  <a:lnTo>
                    <a:pt x="2104429" y="946993"/>
                  </a:lnTo>
                  <a:cubicBezTo>
                    <a:pt x="2104429" y="1005105"/>
                    <a:pt x="2057320" y="1052214"/>
                    <a:pt x="1999208" y="1052214"/>
                  </a:cubicBezTo>
                  <a:lnTo>
                    <a:pt x="105221" y="1052214"/>
                  </a:lnTo>
                  <a:cubicBezTo>
                    <a:pt x="47109" y="1052214"/>
                    <a:pt x="0" y="1005105"/>
                    <a:pt x="0" y="946993"/>
                  </a:cubicBezTo>
                  <a:lnTo>
                    <a:pt x="0" y="105221"/>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90838" tIns="190838" rIns="190838" bIns="190838" numCol="1" spcCol="1270" anchor="ctr" anchorCtr="0">
              <a:noAutofit/>
            </a:bodyPr>
            <a:lstStyle/>
            <a:p>
              <a:pPr lvl="0" algn="ctr" defTabSz="1866900">
                <a:lnSpc>
                  <a:spcPct val="90000"/>
                </a:lnSpc>
                <a:spcBef>
                  <a:spcPct val="0"/>
                </a:spcBef>
                <a:spcAft>
                  <a:spcPct val="35000"/>
                </a:spcAft>
              </a:pPr>
              <a:r>
                <a:rPr lang="en-US" sz="2200" kern="1200" dirty="0" smtClean="0"/>
                <a:t>Seedlings</a:t>
              </a:r>
              <a:endParaRPr lang="en-US" sz="2200" kern="1200" dirty="0"/>
            </a:p>
          </p:txBody>
        </p:sp>
        <p:sp>
          <p:nvSpPr>
            <p:cNvPr id="7" name="Freeform 6"/>
            <p:cNvSpPr/>
            <p:nvPr/>
          </p:nvSpPr>
          <p:spPr>
            <a:xfrm>
              <a:off x="1959719" y="3766890"/>
              <a:ext cx="1670098" cy="835049"/>
            </a:xfrm>
            <a:custGeom>
              <a:avLst/>
              <a:gdLst>
                <a:gd name="connsiteX0" fmla="*/ 0 w 2104429"/>
                <a:gd name="connsiteY0" fmla="*/ 105221 h 1052214"/>
                <a:gd name="connsiteX1" fmla="*/ 105221 w 2104429"/>
                <a:gd name="connsiteY1" fmla="*/ 0 h 1052214"/>
                <a:gd name="connsiteX2" fmla="*/ 1999208 w 2104429"/>
                <a:gd name="connsiteY2" fmla="*/ 0 h 1052214"/>
                <a:gd name="connsiteX3" fmla="*/ 2104429 w 2104429"/>
                <a:gd name="connsiteY3" fmla="*/ 105221 h 1052214"/>
                <a:gd name="connsiteX4" fmla="*/ 2104429 w 2104429"/>
                <a:gd name="connsiteY4" fmla="*/ 946993 h 1052214"/>
                <a:gd name="connsiteX5" fmla="*/ 1999208 w 2104429"/>
                <a:gd name="connsiteY5" fmla="*/ 1052214 h 1052214"/>
                <a:gd name="connsiteX6" fmla="*/ 105221 w 2104429"/>
                <a:gd name="connsiteY6" fmla="*/ 1052214 h 1052214"/>
                <a:gd name="connsiteX7" fmla="*/ 0 w 2104429"/>
                <a:gd name="connsiteY7" fmla="*/ 946993 h 1052214"/>
                <a:gd name="connsiteX8" fmla="*/ 0 w 2104429"/>
                <a:gd name="connsiteY8" fmla="*/ 105221 h 1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429" h="1052214">
                  <a:moveTo>
                    <a:pt x="0" y="105221"/>
                  </a:moveTo>
                  <a:cubicBezTo>
                    <a:pt x="0" y="47109"/>
                    <a:pt x="47109" y="0"/>
                    <a:pt x="105221" y="0"/>
                  </a:cubicBezTo>
                  <a:lnTo>
                    <a:pt x="1999208" y="0"/>
                  </a:lnTo>
                  <a:cubicBezTo>
                    <a:pt x="2057320" y="0"/>
                    <a:pt x="2104429" y="47109"/>
                    <a:pt x="2104429" y="105221"/>
                  </a:cubicBezTo>
                  <a:lnTo>
                    <a:pt x="2104429" y="946993"/>
                  </a:lnTo>
                  <a:cubicBezTo>
                    <a:pt x="2104429" y="1005105"/>
                    <a:pt x="2057320" y="1052214"/>
                    <a:pt x="1999208" y="1052214"/>
                  </a:cubicBezTo>
                  <a:lnTo>
                    <a:pt x="105221" y="1052214"/>
                  </a:lnTo>
                  <a:cubicBezTo>
                    <a:pt x="47109" y="1052214"/>
                    <a:pt x="0" y="1005105"/>
                    <a:pt x="0" y="946993"/>
                  </a:cubicBezTo>
                  <a:lnTo>
                    <a:pt x="0" y="105221"/>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90838" tIns="190838" rIns="190838" bIns="190838" numCol="1" spcCol="1270" anchor="ctr" anchorCtr="0">
              <a:noAutofit/>
            </a:bodyPr>
            <a:lstStyle/>
            <a:p>
              <a:pPr lvl="0" algn="ctr" defTabSz="1866900">
                <a:lnSpc>
                  <a:spcPct val="90000"/>
                </a:lnSpc>
                <a:spcBef>
                  <a:spcPct val="0"/>
                </a:spcBef>
                <a:spcAft>
                  <a:spcPct val="35000"/>
                </a:spcAft>
              </a:pPr>
              <a:r>
                <a:rPr lang="en-US" sz="2200" kern="1200" dirty="0" smtClean="0"/>
                <a:t>Mature</a:t>
              </a:r>
              <a:endParaRPr lang="en-US" sz="2200" kern="1200" dirty="0"/>
            </a:p>
          </p:txBody>
        </p:sp>
      </p:grpSp>
      <p:sp>
        <p:nvSpPr>
          <p:cNvPr id="8" name="Left Arrow 7"/>
          <p:cNvSpPr/>
          <p:nvPr/>
        </p:nvSpPr>
        <p:spPr>
          <a:xfrm rot="14175790">
            <a:off x="4712317" y="3063581"/>
            <a:ext cx="810806" cy="470852"/>
          </a:xfrm>
          <a:prstGeom prst="leftArrow">
            <a:avLst/>
          </a:prstGeom>
          <a:ln/>
        </p:spPr>
        <p:style>
          <a:lnRef idx="2">
            <a:schemeClr val="dk1">
              <a:shade val="50000"/>
            </a:schemeClr>
          </a:lnRef>
          <a:fillRef idx="1">
            <a:schemeClr val="dk1"/>
          </a:fillRef>
          <a:effectRef idx="0">
            <a:schemeClr val="dk1"/>
          </a:effectRef>
          <a:fontRef idx="minor">
            <a:schemeClr val="lt1"/>
          </a:fontRef>
        </p:style>
        <p:txBody>
          <a:bodyPr/>
          <a:lstStyle/>
          <a:p>
            <a:endParaRPr lang="en-US"/>
          </a:p>
        </p:txBody>
      </p:sp>
      <p:sp>
        <p:nvSpPr>
          <p:cNvPr id="11" name="TextBox 10"/>
          <p:cNvSpPr txBox="1"/>
          <p:nvPr/>
        </p:nvSpPr>
        <p:spPr>
          <a:xfrm>
            <a:off x="5311389" y="2686231"/>
            <a:ext cx="1730831" cy="738664"/>
          </a:xfrm>
          <a:prstGeom prst="rect">
            <a:avLst/>
          </a:prstGeom>
          <a:noFill/>
        </p:spPr>
        <p:txBody>
          <a:bodyPr wrap="square" rtlCol="0">
            <a:spAutoFit/>
          </a:bodyPr>
          <a:lstStyle/>
          <a:p>
            <a:pPr algn="ctr"/>
            <a:r>
              <a:rPr lang="en-US" sz="1400" dirty="0" smtClean="0"/>
              <a:t>Seeds germinate into seedlings post-fire. </a:t>
            </a:r>
            <a:endParaRPr lang="en-US" sz="1400" dirty="0"/>
          </a:p>
        </p:txBody>
      </p:sp>
      <p:sp>
        <p:nvSpPr>
          <p:cNvPr id="12" name="TextBox 11"/>
          <p:cNvSpPr txBox="1"/>
          <p:nvPr/>
        </p:nvSpPr>
        <p:spPr>
          <a:xfrm>
            <a:off x="3508715" y="4601939"/>
            <a:ext cx="1680531" cy="738664"/>
          </a:xfrm>
          <a:prstGeom prst="rect">
            <a:avLst/>
          </a:prstGeom>
          <a:noFill/>
        </p:spPr>
        <p:txBody>
          <a:bodyPr wrap="square" rtlCol="0">
            <a:spAutoFit/>
          </a:bodyPr>
          <a:lstStyle/>
          <a:p>
            <a:pPr algn="ctr"/>
            <a:r>
              <a:rPr lang="en-US" sz="1400" dirty="0" smtClean="0"/>
              <a:t>Seedlings are promoted to Mature.</a:t>
            </a:r>
            <a:endParaRPr lang="en-US" sz="1400" dirty="0"/>
          </a:p>
        </p:txBody>
      </p:sp>
      <p:sp>
        <p:nvSpPr>
          <p:cNvPr id="13" name="TextBox 12"/>
          <p:cNvSpPr txBox="1"/>
          <p:nvPr/>
        </p:nvSpPr>
        <p:spPr>
          <a:xfrm>
            <a:off x="1571168" y="2686231"/>
            <a:ext cx="1618347" cy="738664"/>
          </a:xfrm>
          <a:prstGeom prst="rect">
            <a:avLst/>
          </a:prstGeom>
          <a:noFill/>
        </p:spPr>
        <p:txBody>
          <a:bodyPr wrap="square" rtlCol="0">
            <a:spAutoFit/>
          </a:bodyPr>
          <a:lstStyle/>
          <a:p>
            <a:pPr algn="ctr"/>
            <a:r>
              <a:rPr lang="en-US" sz="1400" dirty="0" smtClean="0"/>
              <a:t>Mature plants release seeds annually.  </a:t>
            </a:r>
            <a:endParaRPr lang="en-US" sz="1400" dirty="0"/>
          </a:p>
        </p:txBody>
      </p:sp>
      <p:sp>
        <p:nvSpPr>
          <p:cNvPr id="14" name="Left Arrow 13"/>
          <p:cNvSpPr/>
          <p:nvPr/>
        </p:nvSpPr>
        <p:spPr>
          <a:xfrm rot="8099588">
            <a:off x="3007248" y="3048845"/>
            <a:ext cx="810806" cy="470852"/>
          </a:xfrm>
          <a:prstGeom prst="leftArrow">
            <a:avLst/>
          </a:prstGeom>
          <a:ln/>
        </p:spPr>
        <p:style>
          <a:lnRef idx="2">
            <a:schemeClr val="dk1">
              <a:shade val="50000"/>
            </a:schemeClr>
          </a:lnRef>
          <a:fillRef idx="1">
            <a:schemeClr val="dk1"/>
          </a:fillRef>
          <a:effectRef idx="0">
            <a:schemeClr val="dk1"/>
          </a:effectRef>
          <a:fontRef idx="minor">
            <a:schemeClr val="lt1"/>
          </a:fontRef>
        </p:style>
        <p:txBody>
          <a:bodyPr/>
          <a:lstStyle/>
          <a:p>
            <a:endParaRPr lang="en-US"/>
          </a:p>
        </p:txBody>
      </p:sp>
      <p:sp>
        <p:nvSpPr>
          <p:cNvPr id="15" name="Left Arrow 14"/>
          <p:cNvSpPr/>
          <p:nvPr/>
        </p:nvSpPr>
        <p:spPr>
          <a:xfrm>
            <a:off x="3838265" y="4013964"/>
            <a:ext cx="810806" cy="470852"/>
          </a:xfrm>
          <a:prstGeom prst="leftArrow">
            <a:avLst/>
          </a:prstGeom>
          <a:ln/>
        </p:spPr>
        <p:style>
          <a:lnRef idx="2">
            <a:schemeClr val="dk1">
              <a:shade val="50000"/>
            </a:schemeClr>
          </a:lnRef>
          <a:fillRef idx="1">
            <a:schemeClr val="dk1"/>
          </a:fillRef>
          <a:effectRef idx="0">
            <a:schemeClr val="dk1"/>
          </a:effectRef>
          <a:fontRef idx="minor">
            <a:schemeClr val="lt1"/>
          </a:fontRef>
        </p:style>
        <p:txBody>
          <a:bodyPr/>
          <a:lstStyle/>
          <a:p>
            <a:endParaRPr lang="en-US"/>
          </a:p>
        </p:txBody>
      </p:sp>
    </p:spTree>
    <p:extLst>
      <p:ext uri="{BB962C8B-B14F-4D97-AF65-F5344CB8AC3E}">
        <p14:creationId xmlns:p14="http://schemas.microsoft.com/office/powerpoint/2010/main" val="17288882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1959719" y="1996073"/>
            <a:ext cx="4583737" cy="2605866"/>
            <a:chOff x="1959719" y="1996073"/>
            <a:chExt cx="4583737" cy="2605866"/>
          </a:xfrm>
        </p:grpSpPr>
        <p:sp>
          <p:nvSpPr>
            <p:cNvPr id="5" name="Freeform 4"/>
            <p:cNvSpPr/>
            <p:nvPr/>
          </p:nvSpPr>
          <p:spPr>
            <a:xfrm>
              <a:off x="3373127" y="1996073"/>
              <a:ext cx="1670098" cy="835049"/>
            </a:xfrm>
            <a:custGeom>
              <a:avLst/>
              <a:gdLst>
                <a:gd name="connsiteX0" fmla="*/ 0 w 2104429"/>
                <a:gd name="connsiteY0" fmla="*/ 105221 h 1052214"/>
                <a:gd name="connsiteX1" fmla="*/ 105221 w 2104429"/>
                <a:gd name="connsiteY1" fmla="*/ 0 h 1052214"/>
                <a:gd name="connsiteX2" fmla="*/ 1999208 w 2104429"/>
                <a:gd name="connsiteY2" fmla="*/ 0 h 1052214"/>
                <a:gd name="connsiteX3" fmla="*/ 2104429 w 2104429"/>
                <a:gd name="connsiteY3" fmla="*/ 105221 h 1052214"/>
                <a:gd name="connsiteX4" fmla="*/ 2104429 w 2104429"/>
                <a:gd name="connsiteY4" fmla="*/ 946993 h 1052214"/>
                <a:gd name="connsiteX5" fmla="*/ 1999208 w 2104429"/>
                <a:gd name="connsiteY5" fmla="*/ 1052214 h 1052214"/>
                <a:gd name="connsiteX6" fmla="*/ 105221 w 2104429"/>
                <a:gd name="connsiteY6" fmla="*/ 1052214 h 1052214"/>
                <a:gd name="connsiteX7" fmla="*/ 0 w 2104429"/>
                <a:gd name="connsiteY7" fmla="*/ 946993 h 1052214"/>
                <a:gd name="connsiteX8" fmla="*/ 0 w 2104429"/>
                <a:gd name="connsiteY8" fmla="*/ 105221 h 1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429" h="1052214">
                  <a:moveTo>
                    <a:pt x="0" y="105221"/>
                  </a:moveTo>
                  <a:cubicBezTo>
                    <a:pt x="0" y="47109"/>
                    <a:pt x="47109" y="0"/>
                    <a:pt x="105221" y="0"/>
                  </a:cubicBezTo>
                  <a:lnTo>
                    <a:pt x="1999208" y="0"/>
                  </a:lnTo>
                  <a:cubicBezTo>
                    <a:pt x="2057320" y="0"/>
                    <a:pt x="2104429" y="47109"/>
                    <a:pt x="2104429" y="105221"/>
                  </a:cubicBezTo>
                  <a:lnTo>
                    <a:pt x="2104429" y="946993"/>
                  </a:lnTo>
                  <a:cubicBezTo>
                    <a:pt x="2104429" y="1005105"/>
                    <a:pt x="2057320" y="1052214"/>
                    <a:pt x="1999208" y="1052214"/>
                  </a:cubicBezTo>
                  <a:lnTo>
                    <a:pt x="105221" y="1052214"/>
                  </a:lnTo>
                  <a:cubicBezTo>
                    <a:pt x="47109" y="1052214"/>
                    <a:pt x="0" y="1005105"/>
                    <a:pt x="0" y="946993"/>
                  </a:cubicBezTo>
                  <a:lnTo>
                    <a:pt x="0" y="105221"/>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90838" tIns="190838" rIns="190838" bIns="190838" numCol="1" spcCol="1270" anchor="ctr" anchorCtr="0">
              <a:noAutofit/>
            </a:bodyPr>
            <a:lstStyle/>
            <a:p>
              <a:pPr lvl="0" algn="ctr" defTabSz="1866900">
                <a:lnSpc>
                  <a:spcPct val="90000"/>
                </a:lnSpc>
                <a:spcBef>
                  <a:spcPct val="0"/>
                </a:spcBef>
                <a:spcAft>
                  <a:spcPct val="35000"/>
                </a:spcAft>
              </a:pPr>
              <a:r>
                <a:rPr lang="en-US" sz="2200" kern="1200" dirty="0" smtClean="0">
                  <a:solidFill>
                    <a:schemeClr val="bg1"/>
                  </a:solidFill>
                </a:rPr>
                <a:t>Seeds</a:t>
              </a:r>
              <a:endParaRPr lang="en-US" sz="2200" kern="1200" dirty="0">
                <a:solidFill>
                  <a:schemeClr val="bg1"/>
                </a:solidFill>
              </a:endParaRPr>
            </a:p>
          </p:txBody>
        </p:sp>
        <p:sp>
          <p:nvSpPr>
            <p:cNvPr id="6" name="Freeform 5"/>
            <p:cNvSpPr/>
            <p:nvPr/>
          </p:nvSpPr>
          <p:spPr>
            <a:xfrm>
              <a:off x="4873358" y="3766890"/>
              <a:ext cx="1670098" cy="835049"/>
            </a:xfrm>
            <a:custGeom>
              <a:avLst/>
              <a:gdLst>
                <a:gd name="connsiteX0" fmla="*/ 0 w 2104429"/>
                <a:gd name="connsiteY0" fmla="*/ 105221 h 1052214"/>
                <a:gd name="connsiteX1" fmla="*/ 105221 w 2104429"/>
                <a:gd name="connsiteY1" fmla="*/ 0 h 1052214"/>
                <a:gd name="connsiteX2" fmla="*/ 1999208 w 2104429"/>
                <a:gd name="connsiteY2" fmla="*/ 0 h 1052214"/>
                <a:gd name="connsiteX3" fmla="*/ 2104429 w 2104429"/>
                <a:gd name="connsiteY3" fmla="*/ 105221 h 1052214"/>
                <a:gd name="connsiteX4" fmla="*/ 2104429 w 2104429"/>
                <a:gd name="connsiteY4" fmla="*/ 946993 h 1052214"/>
                <a:gd name="connsiteX5" fmla="*/ 1999208 w 2104429"/>
                <a:gd name="connsiteY5" fmla="*/ 1052214 h 1052214"/>
                <a:gd name="connsiteX6" fmla="*/ 105221 w 2104429"/>
                <a:gd name="connsiteY6" fmla="*/ 1052214 h 1052214"/>
                <a:gd name="connsiteX7" fmla="*/ 0 w 2104429"/>
                <a:gd name="connsiteY7" fmla="*/ 946993 h 1052214"/>
                <a:gd name="connsiteX8" fmla="*/ 0 w 2104429"/>
                <a:gd name="connsiteY8" fmla="*/ 105221 h 1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429" h="1052214">
                  <a:moveTo>
                    <a:pt x="0" y="105221"/>
                  </a:moveTo>
                  <a:cubicBezTo>
                    <a:pt x="0" y="47109"/>
                    <a:pt x="47109" y="0"/>
                    <a:pt x="105221" y="0"/>
                  </a:cubicBezTo>
                  <a:lnTo>
                    <a:pt x="1999208" y="0"/>
                  </a:lnTo>
                  <a:cubicBezTo>
                    <a:pt x="2057320" y="0"/>
                    <a:pt x="2104429" y="47109"/>
                    <a:pt x="2104429" y="105221"/>
                  </a:cubicBezTo>
                  <a:lnTo>
                    <a:pt x="2104429" y="946993"/>
                  </a:lnTo>
                  <a:cubicBezTo>
                    <a:pt x="2104429" y="1005105"/>
                    <a:pt x="2057320" y="1052214"/>
                    <a:pt x="1999208" y="1052214"/>
                  </a:cubicBezTo>
                  <a:lnTo>
                    <a:pt x="105221" y="1052214"/>
                  </a:lnTo>
                  <a:cubicBezTo>
                    <a:pt x="47109" y="1052214"/>
                    <a:pt x="0" y="1005105"/>
                    <a:pt x="0" y="946993"/>
                  </a:cubicBezTo>
                  <a:lnTo>
                    <a:pt x="0" y="105221"/>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90838" tIns="190838" rIns="190838" bIns="190838" numCol="1" spcCol="1270" anchor="ctr" anchorCtr="0">
              <a:noAutofit/>
            </a:bodyPr>
            <a:lstStyle/>
            <a:p>
              <a:pPr lvl="0" algn="ctr" defTabSz="1866900">
                <a:lnSpc>
                  <a:spcPct val="90000"/>
                </a:lnSpc>
                <a:spcBef>
                  <a:spcPct val="0"/>
                </a:spcBef>
                <a:spcAft>
                  <a:spcPct val="35000"/>
                </a:spcAft>
              </a:pPr>
              <a:r>
                <a:rPr lang="en-US" sz="2200" kern="1200" dirty="0" smtClean="0"/>
                <a:t>Seedlings</a:t>
              </a:r>
              <a:endParaRPr lang="en-US" sz="2200" kern="1200" dirty="0"/>
            </a:p>
          </p:txBody>
        </p:sp>
        <p:sp>
          <p:nvSpPr>
            <p:cNvPr id="7" name="Freeform 6"/>
            <p:cNvSpPr/>
            <p:nvPr/>
          </p:nvSpPr>
          <p:spPr>
            <a:xfrm>
              <a:off x="1959719" y="3766890"/>
              <a:ext cx="1670098" cy="835049"/>
            </a:xfrm>
            <a:custGeom>
              <a:avLst/>
              <a:gdLst>
                <a:gd name="connsiteX0" fmla="*/ 0 w 2104429"/>
                <a:gd name="connsiteY0" fmla="*/ 105221 h 1052214"/>
                <a:gd name="connsiteX1" fmla="*/ 105221 w 2104429"/>
                <a:gd name="connsiteY1" fmla="*/ 0 h 1052214"/>
                <a:gd name="connsiteX2" fmla="*/ 1999208 w 2104429"/>
                <a:gd name="connsiteY2" fmla="*/ 0 h 1052214"/>
                <a:gd name="connsiteX3" fmla="*/ 2104429 w 2104429"/>
                <a:gd name="connsiteY3" fmla="*/ 105221 h 1052214"/>
                <a:gd name="connsiteX4" fmla="*/ 2104429 w 2104429"/>
                <a:gd name="connsiteY4" fmla="*/ 946993 h 1052214"/>
                <a:gd name="connsiteX5" fmla="*/ 1999208 w 2104429"/>
                <a:gd name="connsiteY5" fmla="*/ 1052214 h 1052214"/>
                <a:gd name="connsiteX6" fmla="*/ 105221 w 2104429"/>
                <a:gd name="connsiteY6" fmla="*/ 1052214 h 1052214"/>
                <a:gd name="connsiteX7" fmla="*/ 0 w 2104429"/>
                <a:gd name="connsiteY7" fmla="*/ 946993 h 1052214"/>
                <a:gd name="connsiteX8" fmla="*/ 0 w 2104429"/>
                <a:gd name="connsiteY8" fmla="*/ 105221 h 1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429" h="1052214">
                  <a:moveTo>
                    <a:pt x="0" y="105221"/>
                  </a:moveTo>
                  <a:cubicBezTo>
                    <a:pt x="0" y="47109"/>
                    <a:pt x="47109" y="0"/>
                    <a:pt x="105221" y="0"/>
                  </a:cubicBezTo>
                  <a:lnTo>
                    <a:pt x="1999208" y="0"/>
                  </a:lnTo>
                  <a:cubicBezTo>
                    <a:pt x="2057320" y="0"/>
                    <a:pt x="2104429" y="47109"/>
                    <a:pt x="2104429" y="105221"/>
                  </a:cubicBezTo>
                  <a:lnTo>
                    <a:pt x="2104429" y="946993"/>
                  </a:lnTo>
                  <a:cubicBezTo>
                    <a:pt x="2104429" y="1005105"/>
                    <a:pt x="2057320" y="1052214"/>
                    <a:pt x="1999208" y="1052214"/>
                  </a:cubicBezTo>
                  <a:lnTo>
                    <a:pt x="105221" y="1052214"/>
                  </a:lnTo>
                  <a:cubicBezTo>
                    <a:pt x="47109" y="1052214"/>
                    <a:pt x="0" y="1005105"/>
                    <a:pt x="0" y="946993"/>
                  </a:cubicBezTo>
                  <a:lnTo>
                    <a:pt x="0" y="105221"/>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90838" tIns="190838" rIns="190838" bIns="190838" numCol="1" spcCol="1270" anchor="ctr" anchorCtr="0">
              <a:noAutofit/>
            </a:bodyPr>
            <a:lstStyle/>
            <a:p>
              <a:pPr lvl="0" algn="ctr" defTabSz="1866900">
                <a:lnSpc>
                  <a:spcPct val="90000"/>
                </a:lnSpc>
                <a:spcBef>
                  <a:spcPct val="0"/>
                </a:spcBef>
                <a:spcAft>
                  <a:spcPct val="35000"/>
                </a:spcAft>
              </a:pPr>
              <a:r>
                <a:rPr lang="en-US" sz="2200" kern="1200" dirty="0" smtClean="0"/>
                <a:t>Mature</a:t>
              </a:r>
              <a:endParaRPr lang="en-US" sz="2200" kern="1200" dirty="0"/>
            </a:p>
          </p:txBody>
        </p:sp>
      </p:grpSp>
      <p:sp>
        <p:nvSpPr>
          <p:cNvPr id="8" name="Left Arrow 7"/>
          <p:cNvSpPr/>
          <p:nvPr/>
        </p:nvSpPr>
        <p:spPr>
          <a:xfrm rot="14175790">
            <a:off x="4712317" y="3063581"/>
            <a:ext cx="810806" cy="470852"/>
          </a:xfrm>
          <a:prstGeom prst="leftArrow">
            <a:avLst/>
          </a:prstGeom>
          <a:ln/>
        </p:spPr>
        <p:style>
          <a:lnRef idx="2">
            <a:schemeClr val="dk1">
              <a:shade val="50000"/>
            </a:schemeClr>
          </a:lnRef>
          <a:fillRef idx="1">
            <a:schemeClr val="dk1"/>
          </a:fillRef>
          <a:effectRef idx="0">
            <a:schemeClr val="dk1"/>
          </a:effectRef>
          <a:fontRef idx="minor">
            <a:schemeClr val="lt1"/>
          </a:fontRef>
        </p:style>
        <p:txBody>
          <a:bodyPr/>
          <a:lstStyle/>
          <a:p>
            <a:endParaRPr lang="en-US"/>
          </a:p>
        </p:txBody>
      </p:sp>
      <p:sp>
        <p:nvSpPr>
          <p:cNvPr id="11" name="TextBox 10"/>
          <p:cNvSpPr txBox="1"/>
          <p:nvPr/>
        </p:nvSpPr>
        <p:spPr>
          <a:xfrm>
            <a:off x="5311389" y="2686231"/>
            <a:ext cx="1840716" cy="738664"/>
          </a:xfrm>
          <a:prstGeom prst="rect">
            <a:avLst/>
          </a:prstGeom>
          <a:noFill/>
        </p:spPr>
        <p:txBody>
          <a:bodyPr wrap="square" rtlCol="0">
            <a:spAutoFit/>
          </a:bodyPr>
          <a:lstStyle/>
          <a:p>
            <a:pPr algn="ctr"/>
            <a:r>
              <a:rPr lang="en-US" sz="1400" dirty="0" smtClean="0"/>
              <a:t>FS s</a:t>
            </a:r>
            <a:r>
              <a:rPr lang="en-US" sz="1400" dirty="0" smtClean="0"/>
              <a:t>eeds </a:t>
            </a:r>
            <a:r>
              <a:rPr lang="en-US" sz="1400" dirty="0" smtClean="0"/>
              <a:t>germinate into seedlings post-fire. </a:t>
            </a:r>
            <a:endParaRPr lang="en-US" sz="1400" dirty="0"/>
          </a:p>
        </p:txBody>
      </p:sp>
      <p:sp>
        <p:nvSpPr>
          <p:cNvPr id="12" name="TextBox 11"/>
          <p:cNvSpPr txBox="1"/>
          <p:nvPr/>
        </p:nvSpPr>
        <p:spPr>
          <a:xfrm>
            <a:off x="3508715" y="4601939"/>
            <a:ext cx="1680531" cy="738664"/>
          </a:xfrm>
          <a:prstGeom prst="rect">
            <a:avLst/>
          </a:prstGeom>
          <a:noFill/>
        </p:spPr>
        <p:txBody>
          <a:bodyPr wrap="square" rtlCol="0">
            <a:spAutoFit/>
          </a:bodyPr>
          <a:lstStyle/>
          <a:p>
            <a:pPr algn="ctr"/>
            <a:r>
              <a:rPr lang="en-US" sz="1400" dirty="0" smtClean="0"/>
              <a:t>Seedlings are promoted to Mature.</a:t>
            </a:r>
            <a:endParaRPr lang="en-US" sz="1400" dirty="0"/>
          </a:p>
        </p:txBody>
      </p:sp>
      <p:sp>
        <p:nvSpPr>
          <p:cNvPr id="13" name="TextBox 12"/>
          <p:cNvSpPr txBox="1"/>
          <p:nvPr/>
        </p:nvSpPr>
        <p:spPr>
          <a:xfrm>
            <a:off x="1634464" y="2686231"/>
            <a:ext cx="1618347" cy="954107"/>
          </a:xfrm>
          <a:prstGeom prst="rect">
            <a:avLst/>
          </a:prstGeom>
          <a:noFill/>
        </p:spPr>
        <p:txBody>
          <a:bodyPr wrap="square" rtlCol="0">
            <a:spAutoFit/>
          </a:bodyPr>
          <a:lstStyle/>
          <a:p>
            <a:pPr algn="ctr"/>
            <a:r>
              <a:rPr lang="en-US" sz="1400" dirty="0" smtClean="0"/>
              <a:t>Mature plants and resprouts release seeds annually.  </a:t>
            </a:r>
            <a:endParaRPr lang="en-US" sz="1400" dirty="0"/>
          </a:p>
        </p:txBody>
      </p:sp>
      <p:sp>
        <p:nvSpPr>
          <p:cNvPr id="14" name="Left Arrow 13"/>
          <p:cNvSpPr/>
          <p:nvPr/>
        </p:nvSpPr>
        <p:spPr>
          <a:xfrm rot="8099588">
            <a:off x="3007248" y="3048845"/>
            <a:ext cx="810806" cy="470852"/>
          </a:xfrm>
          <a:prstGeom prst="leftArrow">
            <a:avLst/>
          </a:prstGeom>
          <a:ln/>
        </p:spPr>
        <p:style>
          <a:lnRef idx="2">
            <a:schemeClr val="dk1">
              <a:shade val="50000"/>
            </a:schemeClr>
          </a:lnRef>
          <a:fillRef idx="1">
            <a:schemeClr val="dk1"/>
          </a:fillRef>
          <a:effectRef idx="0">
            <a:schemeClr val="dk1"/>
          </a:effectRef>
          <a:fontRef idx="minor">
            <a:schemeClr val="lt1"/>
          </a:fontRef>
        </p:style>
        <p:txBody>
          <a:bodyPr/>
          <a:lstStyle/>
          <a:p>
            <a:endParaRPr lang="en-US"/>
          </a:p>
        </p:txBody>
      </p:sp>
      <p:sp>
        <p:nvSpPr>
          <p:cNvPr id="15" name="Left Arrow 14"/>
          <p:cNvSpPr/>
          <p:nvPr/>
        </p:nvSpPr>
        <p:spPr>
          <a:xfrm>
            <a:off x="3838265" y="4013964"/>
            <a:ext cx="810806" cy="470852"/>
          </a:xfrm>
          <a:prstGeom prst="leftArrow">
            <a:avLst/>
          </a:prstGeom>
          <a:ln/>
        </p:spPr>
        <p:style>
          <a:lnRef idx="2">
            <a:schemeClr val="dk1">
              <a:shade val="50000"/>
            </a:schemeClr>
          </a:lnRef>
          <a:fillRef idx="1">
            <a:schemeClr val="dk1"/>
          </a:fillRef>
          <a:effectRef idx="0">
            <a:schemeClr val="dk1"/>
          </a:effectRef>
          <a:fontRef idx="minor">
            <a:schemeClr val="lt1"/>
          </a:fontRef>
        </p:style>
        <p:txBody>
          <a:bodyPr/>
          <a:lstStyle/>
          <a:p>
            <a:endParaRPr lang="en-US"/>
          </a:p>
        </p:txBody>
      </p:sp>
      <p:sp>
        <p:nvSpPr>
          <p:cNvPr id="16" name="Freeform 15"/>
          <p:cNvSpPr/>
          <p:nvPr/>
        </p:nvSpPr>
        <p:spPr>
          <a:xfrm>
            <a:off x="182674" y="1996073"/>
            <a:ext cx="1670098" cy="835049"/>
          </a:xfrm>
          <a:custGeom>
            <a:avLst/>
            <a:gdLst>
              <a:gd name="connsiteX0" fmla="*/ 0 w 2104429"/>
              <a:gd name="connsiteY0" fmla="*/ 105221 h 1052214"/>
              <a:gd name="connsiteX1" fmla="*/ 105221 w 2104429"/>
              <a:gd name="connsiteY1" fmla="*/ 0 h 1052214"/>
              <a:gd name="connsiteX2" fmla="*/ 1999208 w 2104429"/>
              <a:gd name="connsiteY2" fmla="*/ 0 h 1052214"/>
              <a:gd name="connsiteX3" fmla="*/ 2104429 w 2104429"/>
              <a:gd name="connsiteY3" fmla="*/ 105221 h 1052214"/>
              <a:gd name="connsiteX4" fmla="*/ 2104429 w 2104429"/>
              <a:gd name="connsiteY4" fmla="*/ 946993 h 1052214"/>
              <a:gd name="connsiteX5" fmla="*/ 1999208 w 2104429"/>
              <a:gd name="connsiteY5" fmla="*/ 1052214 h 1052214"/>
              <a:gd name="connsiteX6" fmla="*/ 105221 w 2104429"/>
              <a:gd name="connsiteY6" fmla="*/ 1052214 h 1052214"/>
              <a:gd name="connsiteX7" fmla="*/ 0 w 2104429"/>
              <a:gd name="connsiteY7" fmla="*/ 946993 h 1052214"/>
              <a:gd name="connsiteX8" fmla="*/ 0 w 2104429"/>
              <a:gd name="connsiteY8" fmla="*/ 105221 h 1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429" h="1052214">
                <a:moveTo>
                  <a:pt x="0" y="105221"/>
                </a:moveTo>
                <a:cubicBezTo>
                  <a:pt x="0" y="47109"/>
                  <a:pt x="47109" y="0"/>
                  <a:pt x="105221" y="0"/>
                </a:cubicBezTo>
                <a:lnTo>
                  <a:pt x="1999208" y="0"/>
                </a:lnTo>
                <a:cubicBezTo>
                  <a:pt x="2057320" y="0"/>
                  <a:pt x="2104429" y="47109"/>
                  <a:pt x="2104429" y="105221"/>
                </a:cubicBezTo>
                <a:lnTo>
                  <a:pt x="2104429" y="946993"/>
                </a:lnTo>
                <a:cubicBezTo>
                  <a:pt x="2104429" y="1005105"/>
                  <a:pt x="2057320" y="1052214"/>
                  <a:pt x="1999208" y="1052214"/>
                </a:cubicBezTo>
                <a:lnTo>
                  <a:pt x="105221" y="1052214"/>
                </a:lnTo>
                <a:cubicBezTo>
                  <a:pt x="47109" y="1052214"/>
                  <a:pt x="0" y="1005105"/>
                  <a:pt x="0" y="946993"/>
                </a:cubicBezTo>
                <a:lnTo>
                  <a:pt x="0" y="105221"/>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90838" tIns="190838" rIns="190838" bIns="190838" numCol="1" spcCol="1270" anchor="ctr" anchorCtr="0">
            <a:noAutofit/>
          </a:bodyPr>
          <a:lstStyle/>
          <a:p>
            <a:pPr lvl="0" algn="ctr" defTabSz="1866900">
              <a:lnSpc>
                <a:spcPct val="90000"/>
              </a:lnSpc>
              <a:spcBef>
                <a:spcPct val="0"/>
              </a:spcBef>
              <a:spcAft>
                <a:spcPct val="35000"/>
              </a:spcAft>
            </a:pPr>
            <a:r>
              <a:rPr lang="en-US" sz="2200" kern="1200" dirty="0" smtClean="0"/>
              <a:t>Resprouts</a:t>
            </a:r>
            <a:endParaRPr lang="en-US" sz="2200" kern="1200" dirty="0"/>
          </a:p>
        </p:txBody>
      </p:sp>
      <p:sp>
        <p:nvSpPr>
          <p:cNvPr id="17" name="Curved Down Arrow 16"/>
          <p:cNvSpPr/>
          <p:nvPr/>
        </p:nvSpPr>
        <p:spPr>
          <a:xfrm>
            <a:off x="684729" y="1237014"/>
            <a:ext cx="692217" cy="692217"/>
          </a:xfrm>
          <a:prstGeom prst="curvedDownArrow">
            <a:avLst/>
          </a:prstGeom>
          <a:ln/>
        </p:spPr>
        <p:style>
          <a:lnRef idx="2">
            <a:schemeClr val="dk1">
              <a:shade val="50000"/>
            </a:schemeClr>
          </a:lnRef>
          <a:fillRef idx="1">
            <a:schemeClr val="dk1"/>
          </a:fillRef>
          <a:effectRef idx="0">
            <a:schemeClr val="dk1"/>
          </a:effectRef>
          <a:fontRef idx="minor">
            <a:schemeClr val="lt1"/>
          </a:fontRef>
        </p:style>
        <p:txBody>
          <a:bodyPr/>
          <a:lstStyle/>
          <a:p>
            <a:endParaRPr lang="en-US"/>
          </a:p>
        </p:txBody>
      </p:sp>
      <p:sp>
        <p:nvSpPr>
          <p:cNvPr id="18" name="Bent Arrow 17"/>
          <p:cNvSpPr/>
          <p:nvPr/>
        </p:nvSpPr>
        <p:spPr>
          <a:xfrm rot="16200000">
            <a:off x="571471" y="3174629"/>
            <a:ext cx="1416888" cy="949735"/>
          </a:xfrm>
          <a:prstGeom prst="bentArrow">
            <a:avLst>
              <a:gd name="adj1" fmla="val 25000"/>
              <a:gd name="adj2" fmla="val 25236"/>
              <a:gd name="adj3" fmla="val 26871"/>
              <a:gd name="adj4" fmla="val 46556"/>
            </a:avLst>
          </a:prstGeom>
          <a:ln/>
        </p:spPr>
        <p:style>
          <a:lnRef idx="2">
            <a:schemeClr val="dk1">
              <a:shade val="50000"/>
            </a:schemeClr>
          </a:lnRef>
          <a:fillRef idx="1">
            <a:schemeClr val="dk1"/>
          </a:fillRef>
          <a:effectRef idx="0">
            <a:schemeClr val="dk1"/>
          </a:effectRef>
          <a:fontRef idx="minor">
            <a:schemeClr val="lt1"/>
          </a:fontRef>
        </p:style>
        <p:txBody>
          <a:bodyPr/>
          <a:lstStyle/>
          <a:p>
            <a:endParaRPr lang="en-US"/>
          </a:p>
        </p:txBody>
      </p:sp>
      <p:sp>
        <p:nvSpPr>
          <p:cNvPr id="19" name="TextBox 18"/>
          <p:cNvSpPr txBox="1"/>
          <p:nvPr/>
        </p:nvSpPr>
        <p:spPr>
          <a:xfrm>
            <a:off x="151453" y="3455672"/>
            <a:ext cx="833432" cy="369332"/>
          </a:xfrm>
          <a:prstGeom prst="rect">
            <a:avLst/>
          </a:prstGeom>
          <a:noFill/>
        </p:spPr>
        <p:txBody>
          <a:bodyPr wrap="square" rtlCol="0">
            <a:spAutoFit/>
          </a:bodyPr>
          <a:lstStyle/>
          <a:p>
            <a:pPr algn="ctr"/>
            <a:r>
              <a:rPr lang="en-US" dirty="0" smtClean="0"/>
              <a:t>FIRE</a:t>
            </a:r>
            <a:endParaRPr lang="en-US" dirty="0"/>
          </a:p>
        </p:txBody>
      </p:sp>
      <p:sp>
        <p:nvSpPr>
          <p:cNvPr id="23" name="TextBox 22"/>
          <p:cNvSpPr txBox="1"/>
          <p:nvPr/>
        </p:nvSpPr>
        <p:spPr>
          <a:xfrm>
            <a:off x="-28385" y="1559899"/>
            <a:ext cx="833432" cy="369332"/>
          </a:xfrm>
          <a:prstGeom prst="rect">
            <a:avLst/>
          </a:prstGeom>
          <a:noFill/>
        </p:spPr>
        <p:txBody>
          <a:bodyPr wrap="square" rtlCol="0">
            <a:spAutoFit/>
          </a:bodyPr>
          <a:lstStyle/>
          <a:p>
            <a:pPr algn="ctr"/>
            <a:r>
              <a:rPr lang="en-US" dirty="0" smtClean="0"/>
              <a:t>FIRE</a:t>
            </a:r>
            <a:endParaRPr lang="en-US" dirty="0"/>
          </a:p>
        </p:txBody>
      </p:sp>
      <p:sp>
        <p:nvSpPr>
          <p:cNvPr id="24" name="Left Arrow 23"/>
          <p:cNvSpPr/>
          <p:nvPr/>
        </p:nvSpPr>
        <p:spPr>
          <a:xfrm rot="10800000">
            <a:off x="2148724" y="2215380"/>
            <a:ext cx="810806" cy="470852"/>
          </a:xfrm>
          <a:prstGeom prst="leftArrow">
            <a:avLst/>
          </a:prstGeom>
          <a:ln/>
        </p:spPr>
        <p:style>
          <a:lnRef idx="2">
            <a:schemeClr val="dk1">
              <a:shade val="50000"/>
            </a:schemeClr>
          </a:lnRef>
          <a:fillRef idx="1">
            <a:schemeClr val="dk1"/>
          </a:fillRef>
          <a:effectRef idx="0">
            <a:schemeClr val="dk1"/>
          </a:effectRef>
          <a:fontRef idx="minor">
            <a:schemeClr val="lt1"/>
          </a:fontRef>
        </p:style>
        <p:txBody>
          <a:bodyPr/>
          <a:lstStyle/>
          <a:p>
            <a:endParaRPr lang="en-US"/>
          </a:p>
        </p:txBody>
      </p:sp>
    </p:spTree>
    <p:extLst>
      <p:ext uri="{BB962C8B-B14F-4D97-AF65-F5344CB8AC3E}">
        <p14:creationId xmlns:p14="http://schemas.microsoft.com/office/powerpoint/2010/main" val="3834645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Assumptions (NS Model)</a:t>
            </a:r>
            <a:endParaRPr lang="en-US" dirty="0"/>
          </a:p>
        </p:txBody>
      </p:sp>
      <p:sp>
        <p:nvSpPr>
          <p:cNvPr id="3" name="Content Placeholder 2"/>
          <p:cNvSpPr>
            <a:spLocks noGrp="1"/>
          </p:cNvSpPr>
          <p:nvPr>
            <p:ph idx="1"/>
          </p:nvPr>
        </p:nvSpPr>
        <p:spPr>
          <a:xfrm>
            <a:off x="498474" y="1981200"/>
            <a:ext cx="3781529" cy="4144963"/>
          </a:xfrm>
        </p:spPr>
        <p:txBody>
          <a:bodyPr>
            <a:normAutofit fontScale="92500" lnSpcReduction="20000"/>
          </a:bodyPr>
          <a:lstStyle/>
          <a:p>
            <a:r>
              <a:rPr lang="en-US" dirty="0" smtClean="0"/>
              <a:t>Fire occurs with a probabilistic frequency.  </a:t>
            </a:r>
          </a:p>
          <a:p>
            <a:r>
              <a:rPr lang="en-US" dirty="0" smtClean="0"/>
              <a:t>Fire destroys all younglings and mature plants. </a:t>
            </a:r>
          </a:p>
          <a:p>
            <a:r>
              <a:rPr lang="en-US" dirty="0" smtClean="0"/>
              <a:t>Mature plants release seeds annually.  </a:t>
            </a:r>
          </a:p>
          <a:p>
            <a:r>
              <a:rPr lang="en-US" dirty="0"/>
              <a:t>Seeds germinate into younglings </a:t>
            </a:r>
            <a:r>
              <a:rPr lang="en-US" dirty="0" smtClean="0"/>
              <a:t>at a set rate.</a:t>
            </a:r>
          </a:p>
          <a:p>
            <a:r>
              <a:rPr lang="en-US" dirty="0" smtClean="0"/>
              <a:t>Seeds are predated at a set rate.  </a:t>
            </a:r>
          </a:p>
          <a:p>
            <a:r>
              <a:rPr lang="en-US" dirty="0"/>
              <a:t>Younglings are promoted to Mature plants </a:t>
            </a:r>
            <a:r>
              <a:rPr lang="en-US" dirty="0" smtClean="0"/>
              <a:t>after 6 years. </a:t>
            </a:r>
            <a:endParaRPr lang="en-US" dirty="0"/>
          </a:p>
          <a:p>
            <a:endParaRPr lang="en-US" dirty="0"/>
          </a:p>
        </p:txBody>
      </p:sp>
      <p:cxnSp>
        <p:nvCxnSpPr>
          <p:cNvPr id="6" name="Straight Connector 5"/>
          <p:cNvCxnSpPr/>
          <p:nvPr/>
        </p:nvCxnSpPr>
        <p:spPr>
          <a:xfrm>
            <a:off x="4593557" y="1981200"/>
            <a:ext cx="1" cy="430644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8" name="Picture 7"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1194" y="1981200"/>
            <a:ext cx="2106988" cy="641513"/>
          </a:xfrm>
          <a:prstGeom prst="rect">
            <a:avLst/>
          </a:prstGeom>
        </p:spPr>
      </p:pic>
      <p:pic>
        <p:nvPicPr>
          <p:cNvPr id="4" name="Pictur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194" y="3499305"/>
            <a:ext cx="984174" cy="220235"/>
          </a:xfrm>
          <a:prstGeom prst="rect">
            <a:avLst/>
          </a:prstGeom>
        </p:spPr>
      </p:pic>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1194" y="2783198"/>
            <a:ext cx="1877156" cy="231516"/>
          </a:xfrm>
          <a:prstGeom prst="rect">
            <a:avLst/>
          </a:prstGeom>
        </p:spPr>
      </p:pic>
      <p:pic>
        <p:nvPicPr>
          <p:cNvPr id="7" name="Picture 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1194" y="4273429"/>
            <a:ext cx="1104490" cy="224866"/>
          </a:xfrm>
          <a:prstGeom prst="rect">
            <a:avLst/>
          </a:prstGeom>
        </p:spPr>
      </p:pic>
      <p:pic>
        <p:nvPicPr>
          <p:cNvPr id="11" name="Picture 10"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1194" y="4899664"/>
            <a:ext cx="1679332" cy="241771"/>
          </a:xfrm>
          <a:prstGeom prst="rect">
            <a:avLst/>
          </a:prstGeom>
        </p:spPr>
      </p:pic>
      <p:sp>
        <p:nvSpPr>
          <p:cNvPr id="14" name="TextBox 13"/>
          <p:cNvSpPr txBox="1"/>
          <p:nvPr/>
        </p:nvSpPr>
        <p:spPr>
          <a:xfrm>
            <a:off x="2240286" y="1369367"/>
            <a:ext cx="4737896" cy="461665"/>
          </a:xfrm>
          <a:prstGeom prst="rect">
            <a:avLst/>
          </a:prstGeom>
          <a:noFill/>
        </p:spPr>
        <p:txBody>
          <a:bodyPr wrap="none" rtlCol="0">
            <a:spAutoFit/>
          </a:bodyPr>
          <a:lstStyle/>
          <a:p>
            <a:r>
              <a:rPr lang="en-US" sz="2400" dirty="0" smtClean="0"/>
              <a:t>Events occur on an annual basis. </a:t>
            </a:r>
            <a:endParaRPr lang="en-US" sz="2400" dirty="0"/>
          </a:p>
        </p:txBody>
      </p:sp>
      <p:pic>
        <p:nvPicPr>
          <p:cNvPr id="16" name="Picture 15"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1194" y="5388960"/>
            <a:ext cx="2522003" cy="610885"/>
          </a:xfrm>
          <a:prstGeom prst="rect">
            <a:avLst/>
          </a:prstGeom>
        </p:spPr>
      </p:pic>
    </p:spTree>
    <p:extLst>
      <p:ext uri="{BB962C8B-B14F-4D97-AF65-F5344CB8AC3E}">
        <p14:creationId xmlns:p14="http://schemas.microsoft.com/office/powerpoint/2010/main" val="32291944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Assumptions (NS Model cont’d)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5707666"/>
              </p:ext>
            </p:extLst>
          </p:nvPr>
        </p:nvGraphicFramePr>
        <p:xfrm>
          <a:off x="498475" y="2435726"/>
          <a:ext cx="7556500" cy="4144963"/>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6191" y="1600200"/>
            <a:ext cx="3628280" cy="667968"/>
          </a:xfrm>
          <a:prstGeom prst="rect">
            <a:avLst/>
          </a:prstGeom>
        </p:spPr>
      </p:pic>
      <p:sp>
        <p:nvSpPr>
          <p:cNvPr id="6" name="Rectangle 5"/>
          <p:cNvSpPr/>
          <p:nvPr/>
        </p:nvSpPr>
        <p:spPr>
          <a:xfrm>
            <a:off x="498474" y="1622745"/>
            <a:ext cx="3204579" cy="646331"/>
          </a:xfrm>
          <a:prstGeom prst="rect">
            <a:avLst/>
          </a:prstGeom>
        </p:spPr>
        <p:txBody>
          <a:bodyPr wrap="square">
            <a:spAutoFit/>
          </a:bodyPr>
          <a:lstStyle/>
          <a:p>
            <a:pPr algn="ctr"/>
            <a:r>
              <a:rPr lang="en-US" dirty="0"/>
              <a:t>Younglings undergo logistic decay. </a:t>
            </a:r>
          </a:p>
        </p:txBody>
      </p:sp>
      <p:cxnSp>
        <p:nvCxnSpPr>
          <p:cNvPr id="7" name="Straight Connector 6"/>
          <p:cNvCxnSpPr/>
          <p:nvPr/>
        </p:nvCxnSpPr>
        <p:spPr>
          <a:xfrm>
            <a:off x="4005348" y="1684421"/>
            <a:ext cx="0" cy="58374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367002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 Model</a:t>
            </a:r>
            <a:endParaRPr lang="en-US" dirty="0"/>
          </a:p>
        </p:txBody>
      </p:sp>
      <p:pic>
        <p:nvPicPr>
          <p:cNvPr id="8" name="Picture 7"/>
          <p:cNvPicPr>
            <a:picLocks noChangeAspect="1"/>
          </p:cNvPicPr>
          <p:nvPr/>
        </p:nvPicPr>
        <p:blipFill>
          <a:blip r:embed="rId2"/>
          <a:stretch>
            <a:fillRect/>
          </a:stretch>
        </p:blipFill>
        <p:spPr>
          <a:xfrm>
            <a:off x="463643" y="3515894"/>
            <a:ext cx="1933555" cy="2507247"/>
          </a:xfrm>
          <a:prstGeom prst="rect">
            <a:avLst/>
          </a:prstGeom>
        </p:spPr>
      </p:pic>
      <p:pic>
        <p:nvPicPr>
          <p:cNvPr id="9" name="Picture 8"/>
          <p:cNvPicPr>
            <a:picLocks noChangeAspect="1"/>
          </p:cNvPicPr>
          <p:nvPr/>
        </p:nvPicPr>
        <p:blipFill>
          <a:blip r:embed="rId3"/>
          <a:stretch>
            <a:fillRect/>
          </a:stretch>
        </p:blipFill>
        <p:spPr>
          <a:xfrm>
            <a:off x="6229633" y="3863474"/>
            <a:ext cx="2096571" cy="2159667"/>
          </a:xfrm>
          <a:prstGeom prst="rect">
            <a:avLst/>
          </a:prstGeom>
        </p:spPr>
      </p:pic>
      <p:sp>
        <p:nvSpPr>
          <p:cNvPr id="10" name="TextBox 9"/>
          <p:cNvSpPr txBox="1"/>
          <p:nvPr/>
        </p:nvSpPr>
        <p:spPr>
          <a:xfrm>
            <a:off x="916604" y="6130575"/>
            <a:ext cx="1027633" cy="369332"/>
          </a:xfrm>
          <a:prstGeom prst="rect">
            <a:avLst/>
          </a:prstGeom>
          <a:noFill/>
        </p:spPr>
        <p:txBody>
          <a:bodyPr wrap="none" rtlCol="0">
            <a:spAutoFit/>
          </a:bodyPr>
          <a:lstStyle/>
          <a:p>
            <a:r>
              <a:rPr lang="en-US" dirty="0" smtClean="0"/>
              <a:t>Pre-Fire</a:t>
            </a:r>
            <a:endParaRPr lang="en-US" dirty="0"/>
          </a:p>
        </p:txBody>
      </p:sp>
      <p:sp>
        <p:nvSpPr>
          <p:cNvPr id="11" name="TextBox 10"/>
          <p:cNvSpPr txBox="1"/>
          <p:nvPr/>
        </p:nvSpPr>
        <p:spPr>
          <a:xfrm>
            <a:off x="6905687" y="6055225"/>
            <a:ext cx="1111377" cy="369332"/>
          </a:xfrm>
          <a:prstGeom prst="rect">
            <a:avLst/>
          </a:prstGeom>
          <a:noFill/>
        </p:spPr>
        <p:txBody>
          <a:bodyPr wrap="none" rtlCol="0">
            <a:spAutoFit/>
          </a:bodyPr>
          <a:lstStyle/>
          <a:p>
            <a:r>
              <a:rPr lang="en-US" dirty="0" smtClean="0"/>
              <a:t>Post-Fire</a:t>
            </a:r>
          </a:p>
        </p:txBody>
      </p:sp>
      <p:pic>
        <p:nvPicPr>
          <p:cNvPr id="12" name="Picture 1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8054" y="1413043"/>
            <a:ext cx="4012262" cy="1730506"/>
          </a:xfrm>
          <a:prstGeom prst="rect">
            <a:avLst/>
          </a:prstGeom>
        </p:spPr>
      </p:pic>
      <p:pic>
        <p:nvPicPr>
          <p:cNvPr id="14" name="Picture 13" descr="wendy_ns.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8632" y="3430032"/>
            <a:ext cx="2157667" cy="3236134"/>
          </a:xfrm>
          <a:prstGeom prst="rect">
            <a:avLst/>
          </a:prstGeom>
        </p:spPr>
      </p:pic>
    </p:spTree>
    <p:extLst>
      <p:ext uri="{BB962C8B-B14F-4D97-AF65-F5344CB8AC3E}">
        <p14:creationId xmlns:p14="http://schemas.microsoft.com/office/powerpoint/2010/main" val="223248296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a:t>
            </a:r>
            <a:r>
              <a:rPr lang="en-US" dirty="0"/>
              <a:t> </a:t>
            </a:r>
            <a:r>
              <a:rPr lang="en-US" dirty="0" smtClean="0"/>
              <a:t>Model</a:t>
            </a:r>
            <a:endParaRPr lang="en-US" dirty="0"/>
          </a:p>
        </p:txBody>
      </p:sp>
      <p:pic>
        <p:nvPicPr>
          <p:cNvPr id="14" name="Content Placeholder 13" descr="cm_realsim150_6.eps"/>
          <p:cNvPicPr>
            <a:picLocks noGrp="1" noChangeAspect="1"/>
          </p:cNvPicPr>
          <p:nvPr>
            <p:ph idx="1"/>
          </p:nvPr>
        </p:nvPicPr>
        <p:blipFill rotWithShape="1">
          <a:blip r:embed="rId2">
            <a:extLst>
              <a:ext uri="{28A0092B-C50C-407E-A947-70E740481C1C}">
                <a14:useLocalDpi xmlns:a14="http://schemas.microsoft.com/office/drawing/2010/main" val="0"/>
              </a:ext>
            </a:extLst>
          </a:blip>
          <a:srcRect t="-619" b="667"/>
          <a:stretch/>
        </p:blipFill>
        <p:spPr>
          <a:xfrm>
            <a:off x="498474" y="1176420"/>
            <a:ext cx="7556313" cy="5681579"/>
          </a:xfrm>
        </p:spPr>
      </p:pic>
    </p:spTree>
    <p:extLst>
      <p:ext uri="{BB962C8B-B14F-4D97-AF65-F5344CB8AC3E}">
        <p14:creationId xmlns:p14="http://schemas.microsoft.com/office/powerpoint/2010/main" val="92157419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 Model</a:t>
            </a:r>
            <a:endParaRPr lang="en-US" dirty="0"/>
          </a:p>
        </p:txBody>
      </p:sp>
      <p:pic>
        <p:nvPicPr>
          <p:cNvPr id="6" name="Content Placeholder 5" descr="cm_avgsim150_6.eps"/>
          <p:cNvPicPr>
            <a:picLocks noGrp="1" noChangeAspect="1"/>
          </p:cNvPicPr>
          <p:nvPr>
            <p:ph idx="1"/>
          </p:nvPr>
        </p:nvPicPr>
        <p:blipFill rotWithShape="1">
          <a:blip r:embed="rId2">
            <a:extLst>
              <a:ext uri="{28A0092B-C50C-407E-A947-70E740481C1C}">
                <a14:useLocalDpi xmlns:a14="http://schemas.microsoft.com/office/drawing/2010/main" val="0"/>
              </a:ext>
            </a:extLst>
          </a:blip>
          <a:srcRect l="-1" t="323" r="-3445" b="665"/>
          <a:stretch/>
        </p:blipFill>
        <p:spPr>
          <a:xfrm>
            <a:off x="498474" y="1229895"/>
            <a:ext cx="7816684" cy="5628105"/>
          </a:xfrm>
        </p:spPr>
      </p:pic>
    </p:spTree>
    <p:extLst>
      <p:ext uri="{BB962C8B-B14F-4D97-AF65-F5344CB8AC3E}">
        <p14:creationId xmlns:p14="http://schemas.microsoft.com/office/powerpoint/2010/main" val="104771375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Advantage">
  <a:themeElements>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2527</TotalTime>
  <Words>1020</Words>
  <Application>Microsoft Macintosh PowerPoint</Application>
  <PresentationFormat>On-screen Show (4:3)</PresentationFormat>
  <Paragraphs>174</Paragraphs>
  <Slides>49</Slides>
  <Notes>3</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Advantage</vt:lpstr>
      <vt:lpstr>Chaparral Population Models in Response to Wildfire</vt:lpstr>
      <vt:lpstr>Why is Fire Frequency Important?</vt:lpstr>
      <vt:lpstr>The Three Chaparral Types</vt:lpstr>
      <vt:lpstr>Population Cycle (NS)</vt:lpstr>
      <vt:lpstr>Assumptions (NS Model)</vt:lpstr>
      <vt:lpstr>Assumptions (NS Model cont’d)</vt:lpstr>
      <vt:lpstr>NS Model</vt:lpstr>
      <vt:lpstr>NS Model</vt:lpstr>
      <vt:lpstr>NS Model</vt:lpstr>
      <vt:lpstr>NS Model</vt:lpstr>
      <vt:lpstr>NS Model</vt:lpstr>
      <vt:lpstr>NS Model</vt:lpstr>
      <vt:lpstr>NS Model</vt:lpstr>
      <vt:lpstr>NS Model Parameter Study</vt:lpstr>
      <vt:lpstr>NS Model Parameter Study</vt:lpstr>
      <vt:lpstr>NS Model Parameter Study</vt:lpstr>
      <vt:lpstr>Population Cycle (FS and OS)</vt:lpstr>
      <vt:lpstr>Assumptions (FS and OS Model)</vt:lpstr>
      <vt:lpstr>Obligate Sprouters (OS)</vt:lpstr>
      <vt:lpstr>Facultative Sprouters (FS)</vt:lpstr>
      <vt:lpstr>FS Model (Ceanothus spinosus)</vt:lpstr>
      <vt:lpstr>FS Model (Ceanothus spinosus)</vt:lpstr>
      <vt:lpstr>FS Model (Ceanothus spinosus)</vt:lpstr>
      <vt:lpstr>FS Model (Ceanothus spinosus)</vt:lpstr>
      <vt:lpstr>FS Model (Ceanothus spinosus)</vt:lpstr>
      <vt:lpstr>FS Model (Ceanothus spinosus)</vt:lpstr>
      <vt:lpstr>FS Model (Malosma laurina)</vt:lpstr>
      <vt:lpstr>FS Model (Malosma laurina)</vt:lpstr>
      <vt:lpstr>FS Model (Malosma laurina)</vt:lpstr>
      <vt:lpstr>FS Model (Malosma laurina)</vt:lpstr>
      <vt:lpstr>FS Model (Malosma laurina)</vt:lpstr>
      <vt:lpstr>FS Model (Malosma laurina)</vt:lpstr>
      <vt:lpstr>Field Data</vt:lpstr>
      <vt:lpstr>Plant Size</vt:lpstr>
      <vt:lpstr>Spatial Program Design</vt:lpstr>
      <vt:lpstr>Plant Grid Class</vt:lpstr>
      <vt:lpstr>Seedbank Class</vt:lpstr>
      <vt:lpstr>Spatial Simulation</vt:lpstr>
      <vt:lpstr>Spatial Simulation</vt:lpstr>
      <vt:lpstr>Spatial Simulation</vt:lpstr>
      <vt:lpstr>Spatial Simulation</vt:lpstr>
      <vt:lpstr>Spatial Simulation</vt:lpstr>
      <vt:lpstr>Spatial Simulation</vt:lpstr>
      <vt:lpstr>Spatial Simulation</vt:lpstr>
      <vt:lpstr>Spatial Simulation</vt:lpstr>
      <vt:lpstr>Future Work</vt:lpstr>
      <vt:lpstr>Bibliography</vt:lpstr>
      <vt:lpstr>PowerPoint Presentation</vt:lpstr>
      <vt:lpstr>PowerPoint Presentation</vt:lpstr>
    </vt:vector>
  </TitlesOfParts>
  <Company>Pepperdine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Chaparral Population Models in Response to Wildfire</dc:title>
  <dc:creator>Garrett Johns</dc:creator>
  <cp:lastModifiedBy>Garrett Johns</cp:lastModifiedBy>
  <cp:revision>151</cp:revision>
  <dcterms:created xsi:type="dcterms:W3CDTF">2011-07-07T21:27:34Z</dcterms:created>
  <dcterms:modified xsi:type="dcterms:W3CDTF">2011-08-04T22:25:19Z</dcterms:modified>
</cp:coreProperties>
</file>