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91" r:id="rId3"/>
    <p:sldId id="257" r:id="rId4"/>
    <p:sldId id="286" r:id="rId5"/>
    <p:sldId id="275" r:id="rId6"/>
    <p:sldId id="258" r:id="rId7"/>
    <p:sldId id="259" r:id="rId8"/>
    <p:sldId id="260" r:id="rId9"/>
    <p:sldId id="287" r:id="rId10"/>
    <p:sldId id="261" r:id="rId11"/>
    <p:sldId id="262" r:id="rId12"/>
    <p:sldId id="263" r:id="rId13"/>
    <p:sldId id="264" r:id="rId14"/>
    <p:sldId id="265" r:id="rId15"/>
    <p:sldId id="277" r:id="rId16"/>
    <p:sldId id="278" r:id="rId17"/>
    <p:sldId id="279" r:id="rId18"/>
    <p:sldId id="280" r:id="rId19"/>
    <p:sldId id="281" r:id="rId20"/>
    <p:sldId id="288" r:id="rId21"/>
    <p:sldId id="266" r:id="rId22"/>
    <p:sldId id="269" r:id="rId23"/>
    <p:sldId id="267" r:id="rId24"/>
    <p:sldId id="268" r:id="rId25"/>
    <p:sldId id="270" r:id="rId26"/>
    <p:sldId id="271" r:id="rId27"/>
    <p:sldId id="272" r:id="rId28"/>
    <p:sldId id="274" r:id="rId29"/>
    <p:sldId id="289" r:id="rId30"/>
    <p:sldId id="273" r:id="rId31"/>
    <p:sldId id="283" r:id="rId32"/>
    <p:sldId id="284" r:id="rId33"/>
    <p:sldId id="290" r:id="rId34"/>
    <p:sldId id="292" r:id="rId35"/>
    <p:sldId id="282" r:id="rId36"/>
    <p:sldId id="27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50" autoAdjust="0"/>
    <p:restoredTop sz="94660"/>
  </p:normalViewPr>
  <p:slideViewPr>
    <p:cSldViewPr>
      <p:cViewPr varScale="1">
        <p:scale>
          <a:sx n="111" d="100"/>
          <a:sy n="111" d="100"/>
        </p:scale>
        <p:origin x="-1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91806A-F3F1-4A30-807A-0E8114343E3F}" type="datetimeFigureOut">
              <a:rPr lang="en-US" smtClean="0"/>
              <a:pPr/>
              <a:t>8/3/11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42A04FD-84C6-488B-8309-B80FCF0CC4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Relationship Id="rId3" Type="http://schemas.openxmlformats.org/officeDocument/2006/relationships/image" Target="../media/image18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Relationship Id="rId3" Type="http://schemas.openxmlformats.org/officeDocument/2006/relationships/image" Target="../media/image20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819400"/>
          </a:xfrm>
        </p:spPr>
        <p:txBody>
          <a:bodyPr numCol="2">
            <a:normAutofit lnSpcReduction="10000"/>
          </a:bodyPr>
          <a:lstStyle/>
          <a:p>
            <a:r>
              <a:rPr lang="en-US" dirty="0" smtClean="0"/>
              <a:t>Researchers:</a:t>
            </a:r>
          </a:p>
          <a:p>
            <a:r>
              <a:rPr lang="en-US" dirty="0" smtClean="0"/>
              <a:t>Preet Bola</a:t>
            </a:r>
          </a:p>
          <a:p>
            <a:r>
              <a:rPr lang="en-US" dirty="0" smtClean="0"/>
              <a:t>Mike Earnest</a:t>
            </a:r>
          </a:p>
          <a:p>
            <a:r>
              <a:rPr lang="en-US" dirty="0" smtClean="0"/>
              <a:t>Kevin Varela-O’Hara</a:t>
            </a:r>
          </a:p>
          <a:p>
            <a:r>
              <a:rPr lang="en-US" dirty="0" smtClean="0"/>
              <a:t>Han </a:t>
            </a:r>
            <a:r>
              <a:rPr lang="en-US" dirty="0" err="1" smtClean="0"/>
              <a:t>Zou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Advisor:</a:t>
            </a:r>
          </a:p>
          <a:p>
            <a:r>
              <a:rPr lang="en-US" dirty="0" smtClean="0"/>
              <a:t>Walter Rusin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Storage Networks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Optimally Streaming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any given time, several people will attempt to download files stored in network</a:t>
            </a:r>
          </a:p>
          <a:p>
            <a:r>
              <a:rPr lang="en-US" dirty="0" smtClean="0"/>
              <a:t>Each file could be sent along multiple potential paths, affects download time (if one connection is used a lot, it will slow down every file)</a:t>
            </a:r>
          </a:p>
          <a:p>
            <a:r>
              <a:rPr lang="en-US" dirty="0" smtClean="0"/>
              <a:t>To determine which of two file layouts is better, need to find which allows files to sent to users with lowest average cost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Exact Algorithm </a:t>
            </a:r>
            <a:br>
              <a:rPr lang="en-US" dirty="0" smtClean="0"/>
            </a:br>
            <a:r>
              <a:rPr lang="en-US" dirty="0" smtClean="0"/>
              <a:t>(Quadratic Programming)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Average download time determined by number of files being sent along each edge</a:t>
            </a:r>
          </a:p>
          <a:p>
            <a:r>
              <a:rPr lang="en-US" dirty="0" smtClean="0"/>
              <a:t>Using “conservation of flow” equations, make system of equations governing file flow</a:t>
            </a:r>
          </a:p>
          <a:p>
            <a:pPr lvl="1"/>
            <a:r>
              <a:rPr lang="en-US" dirty="0" smtClean="0"/>
              <a:t>Net inflow at node = Demand at that node</a:t>
            </a:r>
          </a:p>
          <a:p>
            <a:pPr lvl="1"/>
            <a:r>
              <a:rPr lang="en-US" dirty="0" smtClean="0"/>
              <a:t>Net outflow at node with file = Total demand for file</a:t>
            </a:r>
          </a:p>
          <a:p>
            <a:r>
              <a:rPr lang="en-US" dirty="0" smtClean="0"/>
              <a:t>Then, quadratic programming used to find solution to equations minimizing total time to send all files</a:t>
            </a:r>
          </a:p>
          <a:p>
            <a:pPr lvl="1"/>
            <a:r>
              <a:rPr lang="en-US" dirty="0" smtClean="0"/>
              <a:t>Built into MATLAB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772400" cy="73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6146" name="Picture 2" descr="C:\Documents and Settings\mernest\Desktop\Pictures\Eq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86" y="1219200"/>
            <a:ext cx="5061214" cy="5181600"/>
          </a:xfrm>
          <a:prstGeom prst="rect">
            <a:avLst/>
          </a:prstGeom>
          <a:noFill/>
        </p:spPr>
      </p:pic>
      <p:pic>
        <p:nvPicPr>
          <p:cNvPr id="6" name="Picture 4" descr="C:\Documents and Settings\mernest\Desktop\Pictures\Network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1171460"/>
            <a:ext cx="5117401" cy="3324340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flipV="1">
            <a:off x="4800600" y="1504720"/>
            <a:ext cx="18288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724400" y="11430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“Plus” Direction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5753100" y="2457220"/>
            <a:ext cx="12192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7581900" y="2304820"/>
            <a:ext cx="1371600" cy="685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858000" y="4219460"/>
            <a:ext cx="12192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10200" y="5181600"/>
            <a:ext cx="3429000" cy="156966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ctr"/>
            <a:r>
              <a:rPr lang="en-US" sz="2400" dirty="0" smtClean="0"/>
              <a:t>+/-</a:t>
            </a:r>
          </a:p>
          <a:p>
            <a:pPr algn="ctr"/>
            <a:r>
              <a:rPr lang="en-US" sz="2400" dirty="0" smtClean="0"/>
              <a:t>f</a:t>
            </a:r>
          </a:p>
          <a:p>
            <a:pPr algn="ctr"/>
            <a:r>
              <a:rPr lang="en-US" sz="2400" dirty="0" smtClean="0"/>
              <a:t>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Direction</a:t>
            </a:r>
          </a:p>
          <a:p>
            <a:pPr algn="ctr"/>
            <a:r>
              <a:rPr lang="en-US" sz="2400" dirty="0" smtClean="0"/>
              <a:t>File</a:t>
            </a:r>
          </a:p>
          <a:p>
            <a:pPr algn="ctr"/>
            <a:r>
              <a:rPr lang="en-US" sz="2400" dirty="0" smtClean="0"/>
              <a:t>Edge</a:t>
            </a:r>
            <a:endParaRPr lang="en-US" sz="2400" dirty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400800" y="4572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E</a:t>
            </a:r>
            <a:r>
              <a:rPr lang="en-US" sz="3600" baseline="-25000" dirty="0" smtClean="0"/>
              <a:t>f,e</a:t>
            </a:r>
            <a:r>
              <a:rPr lang="en-US" sz="3600" baseline="30000" dirty="0" smtClean="0"/>
              <a:t>+/-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Heuristic Approach</a:t>
            </a:r>
            <a:br>
              <a:rPr lang="en-US" dirty="0" smtClean="0"/>
            </a:br>
            <a:r>
              <a:rPr lang="en-US" dirty="0" smtClean="0"/>
              <a:t>(Greedy Algorithm)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22437"/>
            <a:ext cx="8229600" cy="4525963"/>
          </a:xfrm>
        </p:spPr>
        <p:txBody>
          <a:bodyPr/>
          <a:lstStyle/>
          <a:p>
            <a:r>
              <a:rPr lang="en-US" dirty="0" smtClean="0"/>
              <a:t>Make list of all necessary transfers, send files one at time</a:t>
            </a:r>
          </a:p>
          <a:p>
            <a:r>
              <a:rPr lang="en-US" dirty="0" smtClean="0"/>
              <a:t>Each file is sent in a way that minimizes its own download time</a:t>
            </a:r>
          </a:p>
          <a:p>
            <a:r>
              <a:rPr lang="en-US" dirty="0" smtClean="0"/>
              <a:t>The answer is not optimal, but is faster, and using this gives results close to using exact method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" t="20801" r="11911" b="32186"/>
          <a:stretch/>
        </p:blipFill>
        <p:spPr>
          <a:xfrm>
            <a:off x="1524000" y="1524000"/>
            <a:ext cx="5907482" cy="4455226"/>
          </a:xfrm>
        </p:spPr>
      </p:pic>
      <p:cxnSp>
        <p:nvCxnSpPr>
          <p:cNvPr id="5" name="Straight Arrow Connector 4"/>
          <p:cNvCxnSpPr/>
          <p:nvPr/>
        </p:nvCxnSpPr>
        <p:spPr>
          <a:xfrm>
            <a:off x="533400" y="2438400"/>
            <a:ext cx="14478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2057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 1 is here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0800000" flipV="1">
            <a:off x="5562600" y="5105400"/>
            <a:ext cx="16002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48400" y="42672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people here are trying to download it.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Optimal Stream Path 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81" r="16684" b="30888"/>
          <a:stretch/>
        </p:blipFill>
        <p:spPr>
          <a:xfrm>
            <a:off x="1599082" y="1447800"/>
            <a:ext cx="5519088" cy="4572000"/>
          </a:xfrm>
        </p:spPr>
      </p:pic>
      <p:sp>
        <p:nvSpPr>
          <p:cNvPr id="5" name="TextBox 4"/>
          <p:cNvSpPr txBox="1"/>
          <p:nvPr/>
        </p:nvSpPr>
        <p:spPr>
          <a:xfrm>
            <a:off x="609600" y="144780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the times it would take just one copy to be sent, obtained by plugging 1 in for F in the bandwidth functions.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123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Optimal Stream Path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" t="22099" r="16317" b="30888"/>
          <a:stretch/>
        </p:blipFill>
        <p:spPr>
          <a:xfrm>
            <a:off x="1600200" y="1600200"/>
            <a:ext cx="5588723" cy="4495799"/>
          </a:xfrm>
        </p:spPr>
      </p:pic>
      <p:sp>
        <p:nvSpPr>
          <p:cNvPr id="5" name="TextBox 4"/>
          <p:cNvSpPr txBox="1"/>
          <p:nvPr/>
        </p:nvSpPr>
        <p:spPr>
          <a:xfrm>
            <a:off x="533400" y="15240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first file chooses the shortest path, causing the time along its route to increase.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24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Optimal Stream Path 3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5" t="21840" r="14115" b="29070"/>
          <a:stretch/>
        </p:blipFill>
        <p:spPr>
          <a:xfrm>
            <a:off x="1371600" y="1600200"/>
            <a:ext cx="5926300" cy="4746063"/>
          </a:xfrm>
        </p:spPr>
      </p:pic>
    </p:spTree>
    <p:extLst>
      <p:ext uri="{BB962C8B-B14F-4D97-AF65-F5344CB8AC3E}">
        <p14:creationId xmlns:p14="http://schemas.microsoft.com/office/powerpoint/2010/main" val="3211012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Optimal Stream Path 4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7" t="20801" r="19253" b="28810"/>
          <a:stretch/>
        </p:blipFill>
        <p:spPr>
          <a:xfrm>
            <a:off x="1600200" y="1447800"/>
            <a:ext cx="5334000" cy="4881115"/>
          </a:xfrm>
        </p:spPr>
      </p:pic>
    </p:spTree>
    <p:extLst>
      <p:ext uri="{BB962C8B-B14F-4D97-AF65-F5344CB8AC3E}">
        <p14:creationId xmlns:p14="http://schemas.microsoft.com/office/powerpoint/2010/main" val="436243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Resultant Path Diagram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09" r="18642" b="26211"/>
          <a:stretch/>
        </p:blipFill>
        <p:spPr>
          <a:xfrm>
            <a:off x="1371600" y="1579418"/>
            <a:ext cx="5575465" cy="5025242"/>
          </a:xfrm>
        </p:spPr>
      </p:pic>
    </p:spTree>
    <p:extLst>
      <p:ext uri="{BB962C8B-B14F-4D97-AF65-F5344CB8AC3E}">
        <p14:creationId xmlns:p14="http://schemas.microsoft.com/office/powerpoint/2010/main" val="1607673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expect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Understanding the problem</a:t>
            </a:r>
          </a:p>
          <a:p>
            <a:r>
              <a:rPr lang="en-US" dirty="0" smtClean="0"/>
              <a:t>Network representation</a:t>
            </a:r>
          </a:p>
          <a:p>
            <a:r>
              <a:rPr lang="en-US" dirty="0" smtClean="0"/>
              <a:t>Terminology</a:t>
            </a:r>
          </a:p>
          <a:p>
            <a:r>
              <a:rPr lang="en-US" dirty="0" smtClean="0"/>
              <a:t>Optimization algorithm &amp; examples</a:t>
            </a:r>
          </a:p>
          <a:p>
            <a:r>
              <a:rPr lang="en-US" dirty="0" smtClean="0"/>
              <a:t>Optimal File Arrangements:</a:t>
            </a:r>
          </a:p>
          <a:p>
            <a:pPr lvl="8"/>
            <a:r>
              <a:rPr lang="en-US" b="1" dirty="0" smtClean="0"/>
              <a:t>Genetic Algorithm</a:t>
            </a:r>
          </a:p>
          <a:p>
            <a:pPr lvl="8"/>
            <a:r>
              <a:rPr lang="en-US" b="1" dirty="0" smtClean="0"/>
              <a:t>Node Scoring</a:t>
            </a:r>
            <a:r>
              <a:rPr lang="en-US" b="1" dirty="0" smtClean="0"/>
              <a:t> </a:t>
            </a:r>
            <a:r>
              <a:rPr lang="en-US" b="1" dirty="0" smtClean="0"/>
              <a:t>Algorithm</a:t>
            </a:r>
          </a:p>
          <a:p>
            <a:r>
              <a:rPr lang="en-US" dirty="0" smtClean="0"/>
              <a:t>Comparing </a:t>
            </a:r>
            <a:r>
              <a:rPr lang="en-US" dirty="0"/>
              <a:t>R</a:t>
            </a:r>
            <a:r>
              <a:rPr lang="en-US" dirty="0" smtClean="0"/>
              <a:t>esults</a:t>
            </a:r>
          </a:p>
          <a:p>
            <a:r>
              <a:rPr lang="en-US" dirty="0" smtClean="0"/>
              <a:t>Solutions to Node Failures and Broken Networks</a:t>
            </a:r>
          </a:p>
          <a:p>
            <a:r>
              <a:rPr lang="en-US" dirty="0" smtClean="0"/>
              <a:t>GUI Demonstration</a:t>
            </a:r>
          </a:p>
          <a:p>
            <a:pPr lvl="8"/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32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Find Optimal File Arrangement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74824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Genetic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924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Treats each possible solution to the problem as an organism</a:t>
            </a:r>
          </a:p>
          <a:p>
            <a:r>
              <a:rPr lang="en-US" dirty="0" smtClean="0"/>
              <a:t>Each organism is assigned a </a:t>
            </a:r>
            <a:r>
              <a:rPr lang="en-US" dirty="0" smtClean="0">
                <a:solidFill>
                  <a:srgbClr val="FF0000"/>
                </a:solidFill>
              </a:rPr>
              <a:t>fitness level</a:t>
            </a:r>
            <a:r>
              <a:rPr lang="en-US" dirty="0" smtClean="0"/>
              <a:t>, representing how close to optimal that solution is</a:t>
            </a:r>
          </a:p>
          <a:p>
            <a:r>
              <a:rPr lang="en-US" dirty="0" smtClean="0"/>
              <a:t>P</a:t>
            </a:r>
            <a:r>
              <a:rPr lang="en-US" altLang="zh-CN" dirty="0" smtClean="0"/>
              <a:t>opulation based, </a:t>
            </a:r>
            <a:r>
              <a:rPr lang="en-US" dirty="0" smtClean="0"/>
              <a:t>pairs of organisms from the current generation are selected to “</a:t>
            </a:r>
            <a:r>
              <a:rPr lang="en-US" dirty="0" smtClean="0">
                <a:solidFill>
                  <a:srgbClr val="FF0000"/>
                </a:solidFill>
              </a:rPr>
              <a:t>breed</a:t>
            </a:r>
            <a:r>
              <a:rPr lang="en-US" dirty="0" smtClean="0"/>
              <a:t>” to make the next generation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Selection</a:t>
            </a:r>
            <a:r>
              <a:rPr lang="en-US" dirty="0" smtClean="0"/>
              <a:t> is usually done by fitness proportionate selection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Mutation</a:t>
            </a:r>
            <a:r>
              <a:rPr lang="en-US" dirty="0" smtClean="0"/>
              <a:t>: there is a chance that part(s) of the organism will mutate when a child is b</a:t>
            </a:r>
            <a:r>
              <a:rPr lang="en-US" altLang="zh-CN" dirty="0" smtClean="0"/>
              <a:t>orn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FAP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our problem, the organisms are file layouts, represented as N-by-F file matrices</a:t>
            </a:r>
          </a:p>
          <a:p>
            <a:r>
              <a:rPr lang="en-US" dirty="0" smtClean="0"/>
              <a:t>Fitness is the inverse of the optimal average download time given the current demand, calculated with previous methods</a:t>
            </a:r>
          </a:p>
          <a:p>
            <a:r>
              <a:rPr lang="en-US" dirty="0" smtClean="0"/>
              <a:t>Initial population is a randomly generated group of file matrices</a:t>
            </a:r>
          </a:p>
          <a:p>
            <a:r>
              <a:rPr lang="en-US" dirty="0" smtClean="0"/>
              <a:t>Each file layout is chosen so that each nodes has as many copies of files as its capacity allows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 file matrices breed by </a:t>
            </a:r>
            <a:r>
              <a:rPr lang="en-US" dirty="0" smtClean="0">
                <a:cs typeface="Times New Roman" pitchFamily="18" charset="0"/>
              </a:rPr>
              <a:t>randomly choosing a cutting point, then recombining the two submatrices as shown:</a:t>
            </a:r>
          </a:p>
          <a:p>
            <a:r>
              <a:rPr lang="en-US" dirty="0" smtClean="0">
                <a:cs typeface="Times New Roman" pitchFamily="18" charset="0"/>
              </a:rPr>
              <a:t>Result guaranteed to be valid (if no parent is over capacity, children won’t be)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524000" y="3657600"/>
            <a:ext cx="2133600" cy="1600200"/>
            <a:chOff x="1524000" y="3657600"/>
            <a:chExt cx="2133600" cy="1600200"/>
          </a:xfrm>
        </p:grpSpPr>
        <p:sp>
          <p:nvSpPr>
            <p:cNvPr id="4" name="Rectangle 3"/>
            <p:cNvSpPr/>
            <p:nvPr/>
          </p:nvSpPr>
          <p:spPr>
            <a:xfrm>
              <a:off x="1905000" y="4267200"/>
              <a:ext cx="4572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19400" y="4267200"/>
              <a:ext cx="457200" cy="990600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524000" y="3657600"/>
              <a:ext cx="2133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Parents</a:t>
              </a:r>
              <a:endParaRPr lang="en-US" sz="28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334000" y="3733800"/>
            <a:ext cx="2133600" cy="1524000"/>
            <a:chOff x="5334000" y="3733800"/>
            <a:chExt cx="2133600" cy="1524000"/>
          </a:xfrm>
        </p:grpSpPr>
        <p:grpSp>
          <p:nvGrpSpPr>
            <p:cNvPr id="8" name="Group 7"/>
            <p:cNvGrpSpPr/>
            <p:nvPr/>
          </p:nvGrpSpPr>
          <p:grpSpPr>
            <a:xfrm>
              <a:off x="5715000" y="4267200"/>
              <a:ext cx="1371600" cy="990600"/>
              <a:chOff x="5638800" y="2895600"/>
              <a:chExt cx="1371600" cy="990600"/>
            </a:xfrm>
          </p:grpSpPr>
          <p:grpSp>
            <p:nvGrpSpPr>
              <p:cNvPr id="9" name="Group 13"/>
              <p:cNvGrpSpPr/>
              <p:nvPr/>
            </p:nvGrpSpPr>
            <p:grpSpPr>
              <a:xfrm>
                <a:off x="5638800" y="2895600"/>
                <a:ext cx="457200" cy="990600"/>
                <a:chOff x="6019800" y="2895600"/>
                <a:chExt cx="457200" cy="990600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6019800" y="2895600"/>
                  <a:ext cx="457200" cy="6096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019800" y="3505200"/>
                  <a:ext cx="457200" cy="38100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" name="Rectangle 9"/>
              <p:cNvSpPr/>
              <p:nvPr/>
            </p:nvSpPr>
            <p:spPr>
              <a:xfrm>
                <a:off x="6553200" y="2895600"/>
                <a:ext cx="457200" cy="6096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553200" y="3505200"/>
                <a:ext cx="4572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5334000" y="3733800"/>
              <a:ext cx="2133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Children</a:t>
              </a:r>
              <a:endParaRPr lang="en-US" sz="2800" dirty="0"/>
            </a:p>
          </p:txBody>
        </p:sp>
      </p:grpSp>
      <p:cxnSp>
        <p:nvCxnSpPr>
          <p:cNvPr id="6" name="Straight Connector 5"/>
          <p:cNvCxnSpPr/>
          <p:nvPr/>
        </p:nvCxnSpPr>
        <p:spPr>
          <a:xfrm>
            <a:off x="1600200" y="4876800"/>
            <a:ext cx="1905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" name="Right Arrow 6"/>
          <p:cNvSpPr/>
          <p:nvPr/>
        </p:nvSpPr>
        <p:spPr>
          <a:xfrm>
            <a:off x="4267200" y="4648200"/>
            <a:ext cx="685800" cy="152400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Breeding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Mutation happens is incorporated by sometimes taking the offspring and randomly changing the files at one of the nodes</a:t>
            </a:r>
          </a:p>
          <a:p>
            <a:endParaRPr lang="en-US" dirty="0"/>
          </a:p>
        </p:txBody>
      </p:sp>
      <p:grpSp>
        <p:nvGrpSpPr>
          <p:cNvPr id="4" name="Group 13"/>
          <p:cNvGrpSpPr/>
          <p:nvPr/>
        </p:nvGrpSpPr>
        <p:grpSpPr>
          <a:xfrm>
            <a:off x="3048000" y="3581400"/>
            <a:ext cx="457200" cy="990600"/>
            <a:chOff x="6019800" y="2895600"/>
            <a:chExt cx="457200" cy="990600"/>
          </a:xfrm>
        </p:grpSpPr>
        <p:sp>
          <p:nvSpPr>
            <p:cNvPr id="5" name="Rectangle 4"/>
            <p:cNvSpPr/>
            <p:nvPr/>
          </p:nvSpPr>
          <p:spPr>
            <a:xfrm>
              <a:off x="6019800" y="2895600"/>
              <a:ext cx="457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19800" y="3505200"/>
              <a:ext cx="457200" cy="381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" name="Right Arrow 6"/>
          <p:cNvSpPr/>
          <p:nvPr/>
        </p:nvSpPr>
        <p:spPr>
          <a:xfrm>
            <a:off x="4191000" y="4038600"/>
            <a:ext cx="685800" cy="152400"/>
          </a:xfrm>
          <a:prstGeom prst="rightArrow">
            <a:avLst/>
          </a:prstGeom>
          <a:solidFill>
            <a:schemeClr val="tx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38800" y="3581400"/>
            <a:ext cx="457200" cy="990600"/>
            <a:chOff x="5638800" y="4724400"/>
            <a:chExt cx="457200" cy="990600"/>
          </a:xfrm>
        </p:grpSpPr>
        <p:grpSp>
          <p:nvGrpSpPr>
            <p:cNvPr id="9" name="Group 13"/>
            <p:cNvGrpSpPr/>
            <p:nvPr/>
          </p:nvGrpSpPr>
          <p:grpSpPr>
            <a:xfrm>
              <a:off x="5638800" y="4724400"/>
              <a:ext cx="457200" cy="990600"/>
              <a:chOff x="6019800" y="2895600"/>
              <a:chExt cx="457200" cy="9906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6019800" y="2895600"/>
                <a:ext cx="457200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019800" y="3505200"/>
                <a:ext cx="457200" cy="3810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5638800" y="4953000"/>
              <a:ext cx="457200" cy="45719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Scoring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Attempts to guess how good a location each node would be for each file, and gives each node a score based on this</a:t>
            </a:r>
          </a:p>
          <a:p>
            <a:r>
              <a:rPr lang="en-US" dirty="0" smtClean="0"/>
              <a:t>Used to assign these scores based on their average distance to users who want each file</a:t>
            </a:r>
          </a:p>
          <a:p>
            <a:r>
              <a:rPr lang="en-US" dirty="0" smtClean="0"/>
              <a:t>Now, random initial file layout is chosen, files are sent to their users optimally, counting how many times each file passes through each node</a:t>
            </a:r>
          </a:p>
          <a:p>
            <a:r>
              <a:rPr lang="en-US" dirty="0" smtClean="0"/>
              <a:t>Score of a node for a file is </a:t>
            </a:r>
            <a:r>
              <a:rPr lang="en-US" smtClean="0"/>
              <a:t>this </a:t>
            </a:r>
            <a:r>
              <a:rPr lang="en-US" smtClean="0"/>
              <a:t>number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Scoring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each node (randomly chosen), replace low weight file with a high weight file</a:t>
            </a:r>
          </a:p>
          <a:p>
            <a:pPr lvl="1"/>
            <a:r>
              <a:rPr lang="en-US" dirty="0" smtClean="0"/>
              <a:t>Calculate new average download time</a:t>
            </a:r>
          </a:p>
          <a:p>
            <a:pPr lvl="1"/>
            <a:r>
              <a:rPr lang="en-US" dirty="0" smtClean="0"/>
              <a:t>If it is not an improvement, switch back</a:t>
            </a:r>
          </a:p>
          <a:p>
            <a:r>
              <a:rPr lang="en-US" dirty="0" smtClean="0"/>
              <a:t>Continue until none of the attempted switches decrease the download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 of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Can’t prove answer is optimal</a:t>
            </a:r>
          </a:p>
          <a:p>
            <a:r>
              <a:rPr lang="en-US" dirty="0" smtClean="0"/>
              <a:t>Genetic</a:t>
            </a:r>
          </a:p>
          <a:p>
            <a:pPr lvl="1"/>
            <a:r>
              <a:rPr lang="en-US" dirty="0" smtClean="0"/>
              <a:t>Given enough time, always converges</a:t>
            </a:r>
          </a:p>
          <a:p>
            <a:pPr lvl="1"/>
            <a:r>
              <a:rPr lang="en-US" dirty="0" smtClean="0"/>
              <a:t>Slower than scoring method</a:t>
            </a:r>
          </a:p>
          <a:p>
            <a:r>
              <a:rPr lang="en-US" dirty="0" smtClean="0"/>
              <a:t>Scoring</a:t>
            </a:r>
          </a:p>
          <a:p>
            <a:pPr lvl="1"/>
            <a:r>
              <a:rPr lang="en-US" dirty="0" smtClean="0"/>
              <a:t>Fast, but is random, not always effective</a:t>
            </a:r>
          </a:p>
          <a:p>
            <a:r>
              <a:rPr lang="en-US" dirty="0" smtClean="0"/>
              <a:t>Both methods performed 65% better than random graphs on average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Combination: Intelligent Seeding</a:t>
            </a:r>
            <a:endParaRPr lang="en-US" dirty="0"/>
          </a:p>
        </p:txBody>
      </p:sp>
      <p:pic>
        <p:nvPicPr>
          <p:cNvPr id="4" name="Content Placeholder 3" descr="intel_seed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600200"/>
            <a:ext cx="8382000" cy="4260850"/>
          </a:xfrm>
        </p:spPr>
      </p:pic>
      <p:sp>
        <p:nvSpPr>
          <p:cNvPr id="5" name="TextBox 4"/>
          <p:cNvSpPr txBox="1"/>
          <p:nvPr/>
        </p:nvSpPr>
        <p:spPr>
          <a:xfrm>
            <a:off x="3200400" y="3352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220980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0%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29718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10%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47800" y="35814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20%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40386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14600" y="21336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Here, instead of solely using randomly generated seeds, we took a portion of them and optimized them with the Node Scoring method, and then genetically optimized the resulting population.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38400" y="5562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Generation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539234" y="3358634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Average Download Time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8077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Node Failure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27021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Allocation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computer network, not every computer has every file</a:t>
            </a:r>
          </a:p>
          <a:p>
            <a:pPr lvl="1"/>
            <a:r>
              <a:rPr lang="en-US" dirty="0" smtClean="0"/>
              <a:t>Capacity constraints prevent this</a:t>
            </a:r>
          </a:p>
          <a:p>
            <a:r>
              <a:rPr lang="en-US" dirty="0" smtClean="0"/>
              <a:t>The network comprises several servers, joined by network connections</a:t>
            </a:r>
          </a:p>
          <a:p>
            <a:r>
              <a:rPr lang="en-US" dirty="0" smtClean="0"/>
              <a:t>Each server is connected to several users, whom each wants to download different files at different times</a:t>
            </a:r>
          </a:p>
          <a:p>
            <a:r>
              <a:rPr lang="en-US" dirty="0" smtClean="0"/>
              <a:t>What arrangement of files allows the average download time to be the lowest?</a:t>
            </a:r>
          </a:p>
          <a:p>
            <a:pPr lvl="1"/>
            <a:r>
              <a:rPr lang="en-US" dirty="0" smtClean="0"/>
              <a:t>Depends on how the computers are connected and average number of people at each computer who want each file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r>
              <a:rPr lang="en-US" dirty="0" smtClean="0"/>
              <a:t>Each node has small probability of failing, and does so independently from each other</a:t>
            </a:r>
          </a:p>
          <a:p>
            <a:r>
              <a:rPr lang="en-US" dirty="0" smtClean="0"/>
              <a:t>If all nodes that contain a specific file fail, then that data is lost</a:t>
            </a:r>
          </a:p>
          <a:p>
            <a:r>
              <a:rPr lang="en-US" dirty="0" smtClean="0"/>
              <a:t>Used the Principle of Inclusion-Exclusion (combinatorics technique) to calculate this, given a file arrangement</a:t>
            </a:r>
          </a:p>
          <a:p>
            <a:r>
              <a:rPr lang="en-US" dirty="0" smtClean="0"/>
              <a:t>We tried to minimize the probability of this happening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Broken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failure of a node usually lead to the failure of all its connections</a:t>
            </a:r>
          </a:p>
          <a:p>
            <a:r>
              <a:rPr lang="en-US" dirty="0" smtClean="0"/>
              <a:t>The removal of a cut vertex from a graph would disconnect the remaining graph</a:t>
            </a:r>
          </a:p>
          <a:p>
            <a:r>
              <a:rPr lang="en-US" dirty="0" smtClean="0"/>
              <a:t>If a file is demanded by a component of the remaining graph but copy of that file does not exist within the component, it would cause a problem</a:t>
            </a:r>
          </a:p>
          <a:p>
            <a:r>
              <a:rPr lang="en-US" dirty="0" smtClean="0"/>
              <a:t>Disconnected networks could be fixed by building new connections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Detect and identify components of the remaining graph</a:t>
            </a:r>
          </a:p>
          <a:p>
            <a:r>
              <a:rPr lang="en-US" dirty="0" smtClean="0"/>
              <a:t>Need at least N -1 new connections to fix a N component graph</a:t>
            </a:r>
          </a:p>
        </p:txBody>
      </p:sp>
      <p:pic>
        <p:nvPicPr>
          <p:cNvPr id="4" name="Picture 3" descr="Pic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3124200"/>
            <a:ext cx="4476341" cy="3124200"/>
          </a:xfrm>
          <a:prstGeom prst="rect">
            <a:avLst/>
          </a:prstGeom>
        </p:spPr>
      </p:pic>
      <p:pic>
        <p:nvPicPr>
          <p:cNvPr id="5" name="Picture 4" descr="Pic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1000" y="3109904"/>
            <a:ext cx="4551413" cy="31765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1371600"/>
          </a:xfrm>
        </p:spPr>
        <p:txBody>
          <a:bodyPr/>
          <a:lstStyle/>
          <a:p>
            <a:r>
              <a:rPr lang="en-US" dirty="0"/>
              <a:t>Among the nodes previously connected to the failing node, select those with the highest traffic (on the connection) to build new connections to</a:t>
            </a:r>
          </a:p>
          <a:p>
            <a:endParaRPr lang="en-US" dirty="0"/>
          </a:p>
        </p:txBody>
      </p:sp>
      <p:pic>
        <p:nvPicPr>
          <p:cNvPr id="4" name="Picture 3" descr="Pic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819400"/>
            <a:ext cx="4716309" cy="3291683"/>
          </a:xfrm>
          <a:prstGeom prst="rect">
            <a:avLst/>
          </a:prstGeom>
        </p:spPr>
      </p:pic>
      <p:pic>
        <p:nvPicPr>
          <p:cNvPr id="5" name="Picture 4" descr="Pic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26105" y="2819400"/>
            <a:ext cx="4689016" cy="327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56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8077200" cy="9906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GUI Demonstration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66629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57912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The realistic example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990601"/>
            <a:ext cx="4001987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Thanks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/>
              <a:t>Walter Rusin</a:t>
            </a:r>
          </a:p>
          <a:p>
            <a:pPr algn="ctr">
              <a:buNone/>
            </a:pPr>
            <a:r>
              <a:rPr lang="en-US" sz="3200" dirty="0" smtClean="0"/>
              <a:t>Andrea </a:t>
            </a:r>
            <a:r>
              <a:rPr lang="en-US" sz="3200" dirty="0" err="1" smtClean="0"/>
              <a:t>Bertozzi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UCLA Math Department</a:t>
            </a:r>
          </a:p>
          <a:p>
            <a:pPr algn="ctr">
              <a:buNone/>
            </a:pPr>
            <a:r>
              <a:rPr lang="en-US" sz="3200" dirty="0" smtClean="0"/>
              <a:t>&amp;</a:t>
            </a:r>
          </a:p>
          <a:p>
            <a:pPr algn="ctr">
              <a:buNone/>
            </a:pPr>
            <a:r>
              <a:rPr lang="en-US" sz="3200" dirty="0" smtClean="0"/>
              <a:t>Our Fellow Researchers</a:t>
            </a:r>
          </a:p>
          <a:p>
            <a:pPr algn="ctr"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Our Model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93358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Documents and Settings\mernest\Desktop\Pictures\Network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8534400" cy="5544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53000" y="990600"/>
            <a:ext cx="39624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give each connection a bandwidth, a function which determines the time it takes to send data</a:t>
            </a:r>
          </a:p>
          <a:p>
            <a:r>
              <a:rPr lang="en-US" dirty="0" smtClean="0"/>
              <a:t>The time it takes a file to pass through a connection is:</a:t>
            </a:r>
          </a:p>
          <a:p>
            <a:pPr algn="ctr">
              <a:buNone/>
            </a:pPr>
            <a:r>
              <a:rPr lang="en-US" dirty="0" smtClean="0"/>
              <a:t>		T = m*Files + b</a:t>
            </a:r>
          </a:p>
          <a:p>
            <a:r>
              <a:rPr lang="en-US" dirty="0" smtClean="0"/>
              <a:t>N-node network is represented by two N by N matrices, one for slopes, one for constants</a:t>
            </a:r>
          </a:p>
        </p:txBody>
      </p:sp>
      <p:pic>
        <p:nvPicPr>
          <p:cNvPr id="4098" name="Picture 2" descr="C:\Documents and Settings\mernest\Desktop\Pictures\B.Const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5105400"/>
            <a:ext cx="2514600" cy="1504950"/>
          </a:xfrm>
          <a:prstGeom prst="rect">
            <a:avLst/>
          </a:prstGeom>
          <a:noFill/>
        </p:spPr>
      </p:pic>
      <p:pic>
        <p:nvPicPr>
          <p:cNvPr id="4099" name="Picture 3" descr="C:\Documents and Settings\mernest\Desktop\Pictures\B.Coeff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105400"/>
            <a:ext cx="2371725" cy="1485900"/>
          </a:xfrm>
          <a:prstGeom prst="rect">
            <a:avLst/>
          </a:prstGeom>
          <a:noFill/>
        </p:spPr>
      </p:pic>
      <p:pic>
        <p:nvPicPr>
          <p:cNvPr id="4101" name="Picture 5" descr="C:\Documents and Settings\mernest\Desktop\Pictures\NetworkF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752600"/>
            <a:ext cx="4105510" cy="2667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85800" y="4648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Coefficients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5200" y="4724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Constants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24001"/>
            <a:ext cx="3505200" cy="4648199"/>
          </a:xfrm>
        </p:spPr>
        <p:txBody>
          <a:bodyPr>
            <a:normAutofit/>
          </a:bodyPr>
          <a:lstStyle/>
          <a:p>
            <a:r>
              <a:rPr lang="en-US" dirty="0" smtClean="0"/>
              <a:t>If there are F files in the network, we represent the files’ locations with an N by F matrix, (</a:t>
            </a:r>
            <a:r>
              <a:rPr lang="en-US" dirty="0"/>
              <a:t>i</a:t>
            </a:r>
            <a:r>
              <a:rPr lang="en-US" dirty="0" smtClean="0"/>
              <a:t>,j) entry is 1 if file j is at node i, 0 otherwise</a:t>
            </a:r>
          </a:p>
          <a:p>
            <a:r>
              <a:rPr lang="en-US" dirty="0" smtClean="0"/>
              <a:t>Capacity: Each node can hold a maximum of C files</a:t>
            </a:r>
            <a:endParaRPr lang="en-US" dirty="0"/>
          </a:p>
        </p:txBody>
      </p:sp>
      <p:pic>
        <p:nvPicPr>
          <p:cNvPr id="3076" name="Picture 4" descr="C:\Documents and Settings\mernest\Desktop\Pictures\FM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4038600"/>
            <a:ext cx="1981200" cy="2234119"/>
          </a:xfrm>
          <a:prstGeom prst="rect">
            <a:avLst/>
          </a:prstGeom>
          <a:noFill/>
        </p:spPr>
      </p:pic>
      <p:pic>
        <p:nvPicPr>
          <p:cNvPr id="7" name="Picture 5" descr="C:\Documents and Settings\mernest\Desktop\Pictures\NetworkF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685800"/>
            <a:ext cx="4724400" cy="3069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Model</a:t>
            </a:r>
            <a:endParaRPr lang="en-US" dirty="0"/>
          </a:p>
        </p:txBody>
      </p:sp>
      <p:pic>
        <p:nvPicPr>
          <p:cNvPr id="5122" name="Picture 2" descr="C:\Documents and Settings\mernest\Desktop\Pictures\Network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838200"/>
            <a:ext cx="4724400" cy="3069041"/>
          </a:xfrm>
          <a:prstGeom prst="rect">
            <a:avLst/>
          </a:prstGeom>
          <a:noFill/>
        </p:spPr>
      </p:pic>
      <p:pic>
        <p:nvPicPr>
          <p:cNvPr id="5123" name="Picture 3" descr="C:\Documents and Settings\mernest\Desktop\Pictures\DM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886200"/>
            <a:ext cx="2057400" cy="212552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00200"/>
            <a:ext cx="2438400" cy="4572000"/>
          </a:xfrm>
        </p:spPr>
        <p:txBody>
          <a:bodyPr/>
          <a:lstStyle/>
          <a:p>
            <a:r>
              <a:rPr lang="en-US" dirty="0" smtClean="0"/>
              <a:t>The N by F Demand matrix is the number of people at node i who want file j.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Optimally Streaming Files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90724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1804</TotalTime>
  <Words>1159</Words>
  <Application>Microsoft Macintosh PowerPoint</Application>
  <PresentationFormat>On-screen Show (4:3)</PresentationFormat>
  <Paragraphs>150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Equity</vt:lpstr>
      <vt:lpstr>Data Storage Networks</vt:lpstr>
      <vt:lpstr>What to expect</vt:lpstr>
      <vt:lpstr>The File Allocation Problem</vt:lpstr>
      <vt:lpstr>Our Model</vt:lpstr>
      <vt:lpstr>PowerPoint Presentation</vt:lpstr>
      <vt:lpstr>Our Model</vt:lpstr>
      <vt:lpstr>Our Model</vt:lpstr>
      <vt:lpstr>Our Model</vt:lpstr>
      <vt:lpstr>Optimally Streaming Files</vt:lpstr>
      <vt:lpstr>Optimally Streaming Files</vt:lpstr>
      <vt:lpstr>Exact Algorithm  (Quadratic Programming)</vt:lpstr>
      <vt:lpstr>Example</vt:lpstr>
      <vt:lpstr>Heuristic Approach (Greedy Algorithm)</vt:lpstr>
      <vt:lpstr>Example</vt:lpstr>
      <vt:lpstr>Calculating Optimal Stream Path 1</vt:lpstr>
      <vt:lpstr>Calculating Optimal Stream Path 2</vt:lpstr>
      <vt:lpstr>Calculating Optimal Stream Path 3</vt:lpstr>
      <vt:lpstr>Calculating Optimal Stream Path 4</vt:lpstr>
      <vt:lpstr>Resultant Path Diagram</vt:lpstr>
      <vt:lpstr>Find Optimal File Arrangement</vt:lpstr>
      <vt:lpstr>Genetic Algorithm</vt:lpstr>
      <vt:lpstr>Application to FAP</vt:lpstr>
      <vt:lpstr>Breeding</vt:lpstr>
      <vt:lpstr>Mutation</vt:lpstr>
      <vt:lpstr>Node Scoring Method</vt:lpstr>
      <vt:lpstr>Node Scoring Method</vt:lpstr>
      <vt:lpstr>Effectiveness of Methods</vt:lpstr>
      <vt:lpstr>Combination: Intelligent Seeding</vt:lpstr>
      <vt:lpstr>Node Failure</vt:lpstr>
      <vt:lpstr>Node Failure</vt:lpstr>
      <vt:lpstr>Fixing Broken Networks</vt:lpstr>
      <vt:lpstr>Building Connections</vt:lpstr>
      <vt:lpstr>PowerPoint Presentation</vt:lpstr>
      <vt:lpstr>GUI Demonstration</vt:lpstr>
      <vt:lpstr>The realistic example</vt:lpstr>
      <vt:lpstr>Special Thanks to…</vt:lpstr>
    </vt:vector>
  </TitlesOfParts>
  <Company>Math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mernest</dc:creator>
  <cp:lastModifiedBy>Apple</cp:lastModifiedBy>
  <cp:revision>161</cp:revision>
  <dcterms:created xsi:type="dcterms:W3CDTF">2011-07-25T21:17:30Z</dcterms:created>
  <dcterms:modified xsi:type="dcterms:W3CDTF">2011-08-03T20:47:29Z</dcterms:modified>
</cp:coreProperties>
</file>